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51"/>
  </p:notesMasterIdLst>
  <p:sldIdLst>
    <p:sldId id="256" r:id="rId2"/>
    <p:sldId id="257" r:id="rId3"/>
    <p:sldId id="258" r:id="rId4"/>
    <p:sldId id="259" r:id="rId5"/>
    <p:sldId id="292" r:id="rId6"/>
    <p:sldId id="293" r:id="rId7"/>
    <p:sldId id="294" r:id="rId8"/>
    <p:sldId id="295" r:id="rId9"/>
    <p:sldId id="280" r:id="rId10"/>
    <p:sldId id="298" r:id="rId11"/>
    <p:sldId id="312" r:id="rId12"/>
    <p:sldId id="297" r:id="rId13"/>
    <p:sldId id="313" r:id="rId14"/>
    <p:sldId id="281" r:id="rId15"/>
    <p:sldId id="314" r:id="rId16"/>
    <p:sldId id="260" r:id="rId17"/>
    <p:sldId id="261" r:id="rId18"/>
    <p:sldId id="267" r:id="rId19"/>
    <p:sldId id="300" r:id="rId20"/>
    <p:sldId id="282" r:id="rId21"/>
    <p:sldId id="301" r:id="rId22"/>
    <p:sldId id="283" r:id="rId23"/>
    <p:sldId id="302" r:id="rId24"/>
    <p:sldId id="284" r:id="rId25"/>
    <p:sldId id="304" r:id="rId26"/>
    <p:sldId id="285" r:id="rId27"/>
    <p:sldId id="305" r:id="rId28"/>
    <p:sldId id="286" r:id="rId29"/>
    <p:sldId id="306" r:id="rId30"/>
    <p:sldId id="311" r:id="rId31"/>
    <p:sldId id="287" r:id="rId32"/>
    <p:sldId id="307" r:id="rId33"/>
    <p:sldId id="291" r:id="rId34"/>
    <p:sldId id="308" r:id="rId35"/>
    <p:sldId id="288" r:id="rId36"/>
    <p:sldId id="303" r:id="rId37"/>
    <p:sldId id="268" r:id="rId38"/>
    <p:sldId id="269" r:id="rId39"/>
    <p:sldId id="270" r:id="rId40"/>
    <p:sldId id="309" r:id="rId41"/>
    <p:sldId id="271" r:id="rId42"/>
    <p:sldId id="310" r:id="rId43"/>
    <p:sldId id="272" r:id="rId44"/>
    <p:sldId id="273" r:id="rId45"/>
    <p:sldId id="274" r:id="rId46"/>
    <p:sldId id="275" r:id="rId47"/>
    <p:sldId id="290" r:id="rId48"/>
    <p:sldId id="276" r:id="rId49"/>
    <p:sldId id="277" r:id="rId50"/>
  </p:sldIdLst>
  <p:sldSz cx="9144000" cy="6858000" type="screen4x3"/>
  <p:notesSz cx="6858000" cy="9144000"/>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2533D-DB78-481B-87B2-B9DF1935EF04}" v="1" dt="2020-09-07T16:30:50.532"/>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34569" autoAdjust="0"/>
    <p:restoredTop sz="86380" autoAdjust="0"/>
  </p:normalViewPr>
  <p:slideViewPr>
    <p:cSldViewPr>
      <p:cViewPr varScale="1">
        <p:scale>
          <a:sx n="95" d="100"/>
          <a:sy n="95" d="100"/>
        </p:scale>
        <p:origin x="166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a:noFill/>
            <a:round/>
            <a:headEnd/>
            <a:tailEnd/>
          </a:ln>
        </p:spPr>
      </p:sp>
      <p:sp>
        <p:nvSpPr>
          <p:cNvPr id="3" name="Shape 3"/>
          <p:cNvSpPr txBox="1">
            <a:spLocks noGrp="1"/>
          </p:cNvSpPr>
          <p:nvPr>
            <p:ph type="body" idx="1"/>
          </p:nvPr>
        </p:nvSpPr>
        <p:spPr>
          <a:xfrm>
            <a:off x="685800" y="4343400"/>
            <a:ext cx="5486400"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pPr lvl="0"/>
            <a:endParaRPr noProof="0"/>
          </a:p>
        </p:txBody>
      </p:sp>
    </p:spTree>
    <p:extLst>
      <p:ext uri="{BB962C8B-B14F-4D97-AF65-F5344CB8AC3E}">
        <p14:creationId xmlns:p14="http://schemas.microsoft.com/office/powerpoint/2010/main" val="1628661965"/>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45"/>
          <p:cNvSpPr>
            <a:spLocks noGrp="1" noRot="1" noChangeAspect="1" noTextEdit="1"/>
          </p:cNvSpPr>
          <p:nvPr>
            <p:ph type="sldImg" idx="2"/>
          </p:nvPr>
        </p:nvSpPr>
        <p:spPr>
          <a:noFill/>
        </p:spPr>
      </p:sp>
      <p:sp>
        <p:nvSpPr>
          <p:cNvPr id="44035" name="Shape 4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29"/>
          <p:cNvSpPr>
            <a:spLocks noGrp="1" noRot="1" noChangeAspect="1" noTextEdit="1"/>
          </p:cNvSpPr>
          <p:nvPr>
            <p:ph type="sldImg" idx="2"/>
          </p:nvPr>
        </p:nvSpPr>
        <p:spPr>
          <a:noFill/>
        </p:spPr>
      </p:sp>
      <p:sp>
        <p:nvSpPr>
          <p:cNvPr id="53251" name="Shape 13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35"/>
          <p:cNvSpPr>
            <a:spLocks noGrp="1" noRot="1" noChangeAspect="1" noTextEdit="1"/>
          </p:cNvSpPr>
          <p:nvPr>
            <p:ph type="sldImg" idx="2"/>
          </p:nvPr>
        </p:nvSpPr>
        <p:spPr>
          <a:noFill/>
        </p:spPr>
      </p:sp>
      <p:sp>
        <p:nvSpPr>
          <p:cNvPr id="54275" name="Shape 13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141"/>
          <p:cNvSpPr>
            <a:spLocks noGrp="1" noRot="1" noChangeAspect="1" noTextEdit="1"/>
          </p:cNvSpPr>
          <p:nvPr>
            <p:ph type="sldImg" idx="2"/>
          </p:nvPr>
        </p:nvSpPr>
        <p:spPr>
          <a:noFill/>
        </p:spPr>
      </p:sp>
      <p:sp>
        <p:nvSpPr>
          <p:cNvPr id="55299" name="Shape 14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47"/>
          <p:cNvSpPr>
            <a:spLocks noGrp="1" noRot="1" noChangeAspect="1" noTextEdit="1"/>
          </p:cNvSpPr>
          <p:nvPr>
            <p:ph type="sldImg" idx="2"/>
          </p:nvPr>
        </p:nvSpPr>
        <p:spPr>
          <a:noFill/>
        </p:spPr>
      </p:sp>
      <p:sp>
        <p:nvSpPr>
          <p:cNvPr id="56323" name="Shape 14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53"/>
          <p:cNvSpPr>
            <a:spLocks noGrp="1" noRot="1" noChangeAspect="1" noTextEdit="1"/>
          </p:cNvSpPr>
          <p:nvPr>
            <p:ph type="sldImg" idx="2"/>
          </p:nvPr>
        </p:nvSpPr>
        <p:spPr>
          <a:noFill/>
        </p:spPr>
      </p:sp>
      <p:sp>
        <p:nvSpPr>
          <p:cNvPr id="57347" name="Shape 15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59"/>
          <p:cNvSpPr>
            <a:spLocks noGrp="1" noRot="1" noChangeAspect="1" noTextEdit="1"/>
          </p:cNvSpPr>
          <p:nvPr>
            <p:ph type="sldImg" idx="2"/>
          </p:nvPr>
        </p:nvSpPr>
        <p:spPr>
          <a:noFill/>
        </p:spPr>
      </p:sp>
      <p:sp>
        <p:nvSpPr>
          <p:cNvPr id="58371" name="Shape 16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165"/>
          <p:cNvSpPr>
            <a:spLocks noGrp="1" noRot="1" noChangeAspect="1" noTextEdit="1"/>
          </p:cNvSpPr>
          <p:nvPr>
            <p:ph type="sldImg" idx="2"/>
          </p:nvPr>
        </p:nvSpPr>
        <p:spPr>
          <a:noFill/>
        </p:spPr>
      </p:sp>
      <p:sp>
        <p:nvSpPr>
          <p:cNvPr id="59395" name="Shape 16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71"/>
          <p:cNvSpPr>
            <a:spLocks noGrp="1" noRot="1" noChangeAspect="1" noTextEdit="1"/>
          </p:cNvSpPr>
          <p:nvPr>
            <p:ph type="sldImg" idx="2"/>
          </p:nvPr>
        </p:nvSpPr>
        <p:spPr>
          <a:noFill/>
        </p:spPr>
      </p:sp>
      <p:sp>
        <p:nvSpPr>
          <p:cNvPr id="60419" name="Shape 17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51"/>
          <p:cNvSpPr>
            <a:spLocks noGrp="1" noRot="1" noChangeAspect="1" noTextEdit="1"/>
          </p:cNvSpPr>
          <p:nvPr>
            <p:ph type="sldImg" idx="2"/>
          </p:nvPr>
        </p:nvSpPr>
        <p:spPr>
          <a:noFill/>
        </p:spPr>
      </p:sp>
      <p:sp>
        <p:nvSpPr>
          <p:cNvPr id="45059" name="Shape 5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57"/>
          <p:cNvSpPr>
            <a:spLocks noGrp="1" noRot="1" noChangeAspect="1" noTextEdit="1"/>
          </p:cNvSpPr>
          <p:nvPr>
            <p:ph type="sldImg" idx="2"/>
          </p:nvPr>
        </p:nvSpPr>
        <p:spPr>
          <a:noFill/>
        </p:spPr>
      </p:sp>
      <p:sp>
        <p:nvSpPr>
          <p:cNvPr id="46083" name="Shape 5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63"/>
          <p:cNvSpPr>
            <a:spLocks noGrp="1" noRot="1" noChangeAspect="1" noTextEdit="1"/>
          </p:cNvSpPr>
          <p:nvPr>
            <p:ph type="sldImg" idx="2"/>
          </p:nvPr>
        </p:nvSpPr>
        <p:spPr>
          <a:noFill/>
        </p:spPr>
      </p:sp>
      <p:sp>
        <p:nvSpPr>
          <p:cNvPr id="47107" name="Shape 6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69"/>
          <p:cNvSpPr>
            <a:spLocks noGrp="1" noRot="1" noChangeAspect="1" noTextEdit="1"/>
          </p:cNvSpPr>
          <p:nvPr>
            <p:ph type="sldImg" idx="2"/>
          </p:nvPr>
        </p:nvSpPr>
        <p:spPr>
          <a:noFill/>
        </p:spPr>
      </p:sp>
      <p:sp>
        <p:nvSpPr>
          <p:cNvPr id="48131" name="Shape 7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75"/>
          <p:cNvSpPr>
            <a:spLocks noGrp="1" noRot="1" noChangeAspect="1" noTextEdit="1"/>
          </p:cNvSpPr>
          <p:nvPr>
            <p:ph type="sldImg" idx="2"/>
          </p:nvPr>
        </p:nvSpPr>
        <p:spPr>
          <a:noFill/>
        </p:spPr>
      </p:sp>
      <p:sp>
        <p:nvSpPr>
          <p:cNvPr id="49155" name="Shape 7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11"/>
          <p:cNvSpPr>
            <a:spLocks noGrp="1" noRot="1" noChangeAspect="1" noTextEdit="1"/>
          </p:cNvSpPr>
          <p:nvPr>
            <p:ph type="sldImg" idx="2"/>
          </p:nvPr>
        </p:nvSpPr>
        <p:spPr>
          <a:noFill/>
        </p:spPr>
      </p:sp>
      <p:sp>
        <p:nvSpPr>
          <p:cNvPr id="50179" name="Shape 11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117"/>
          <p:cNvSpPr>
            <a:spLocks noGrp="1" noRot="1" noChangeAspect="1" noTextEdit="1"/>
          </p:cNvSpPr>
          <p:nvPr>
            <p:ph type="sldImg" idx="2"/>
          </p:nvPr>
        </p:nvSpPr>
        <p:spPr>
          <a:noFill/>
        </p:spPr>
      </p:sp>
      <p:sp>
        <p:nvSpPr>
          <p:cNvPr id="51203" name="Shape 11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23"/>
          <p:cNvSpPr>
            <a:spLocks noGrp="1" noRot="1" noChangeAspect="1" noTextEdit="1"/>
          </p:cNvSpPr>
          <p:nvPr>
            <p:ph type="sldImg" idx="2"/>
          </p:nvPr>
        </p:nvSpPr>
        <p:spPr>
          <a:noFill/>
        </p:spPr>
      </p:sp>
      <p:sp>
        <p:nvSpPr>
          <p:cNvPr id="52227" name="Shape 12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4299AE-701C-49A8-A045-C14FC3854DDC}" type="datetimeFigureOut">
              <a:rPr lang="en-US"/>
              <a:pPr>
                <a:defRPr/>
              </a:pPr>
              <a:t>12/11/2023</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AB1541-EE92-489F-93E6-4AB3FD0AAB96}" type="slidenum">
              <a:rPr lang="en-US"/>
              <a:pPr>
                <a:defRPr/>
              </a:pPr>
              <a:t>‹#›</a:t>
            </a:fld>
            <a:endParaRPr lang="en-US"/>
          </a:p>
        </p:txBody>
      </p:sp>
    </p:spTree>
  </p:cSld>
  <p:clrMapOvr>
    <a:masterClrMapping/>
  </p:clrMapOvr>
  <p:transition spd="slow" advTm="4541"/>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513184-194C-4D00-ACE4-A7FEA5A02CDA}" type="datetimeFigureOut">
              <a:rPr lang="en-US"/>
              <a:pPr>
                <a:defRPr/>
              </a:pPr>
              <a:t>12/11/2023</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0EAD15-8D53-401F-816F-404C0AE0EFB9}" type="slidenum">
              <a:rPr lang="en-US"/>
              <a:pPr>
                <a:defRPr/>
              </a:pPr>
              <a:t>‹#›</a:t>
            </a:fld>
            <a:endParaRPr lang="en-US"/>
          </a:p>
        </p:txBody>
      </p:sp>
    </p:spTree>
  </p:cSld>
  <p:clrMapOvr>
    <a:masterClrMapping/>
  </p:clrMapOvr>
  <p:transition spd="slow" advTm="4541"/>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54507-B23D-46B5-B18D-8B6E936A7AD7}" type="datetimeFigureOut">
              <a:rPr lang="en-US"/>
              <a:pPr>
                <a:defRPr/>
              </a:pPr>
              <a:t>12/11/2023</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374FE4-8B1C-4A3B-8C64-D6E3CBBEECF6}" type="slidenum">
              <a:rPr lang="en-US"/>
              <a:pPr>
                <a:defRPr/>
              </a:pPr>
              <a:t>‹#›</a:t>
            </a:fld>
            <a:endParaRPr lang="en-US"/>
          </a:p>
        </p:txBody>
      </p:sp>
    </p:spTree>
  </p:cSld>
  <p:clrMapOvr>
    <a:masterClrMapping/>
  </p:clrMapOvr>
  <p:transition spd="slow" advTm="4541"/>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transition spd="slow" advTm="4541"/>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D0D404-D0ED-410F-89E2-18531D51371F}" type="datetimeFigureOut">
              <a:rPr lang="en-US"/>
              <a:pPr>
                <a:defRPr/>
              </a:pPr>
              <a:t>12/11/2023</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89DB99-0D78-4A1A-906E-3C0F3A120224}" type="slidenum">
              <a:rPr lang="en-US"/>
              <a:pPr>
                <a:defRPr/>
              </a:pPr>
              <a:t>‹#›</a:t>
            </a:fld>
            <a:endParaRPr lang="en-US"/>
          </a:p>
        </p:txBody>
      </p:sp>
    </p:spTree>
  </p:cSld>
  <p:clrMapOvr>
    <a:masterClrMapping/>
  </p:clrMapOvr>
  <p:transition spd="slow" advTm="4541"/>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566F2C-3BB8-413C-9909-89F839662943}" type="datetimeFigureOut">
              <a:rPr lang="en-US"/>
              <a:pPr>
                <a:defRPr/>
              </a:pPr>
              <a:t>12/11/2023</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3201CD-140B-409F-B2DC-A34E12CF3753}" type="slidenum">
              <a:rPr lang="en-US"/>
              <a:pPr>
                <a:defRPr/>
              </a:pPr>
              <a:t>‹#›</a:t>
            </a:fld>
            <a:endParaRPr lang="en-US"/>
          </a:p>
        </p:txBody>
      </p:sp>
    </p:spTree>
  </p:cSld>
  <p:clrMapOvr>
    <a:masterClrMapping/>
  </p:clrMapOvr>
  <p:transition spd="slow" advTm="4541"/>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A7ECF3F7-56E4-4770-84D8-75E52A1F5356}" type="datetimeFigureOut">
              <a:rPr lang="en-US"/>
              <a:pPr>
                <a:defRPr/>
              </a:pPr>
              <a:t>12/11/2023</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1696C5-DEF1-46B3-B017-D6B5E3A197E1}" type="slidenum">
              <a:rPr lang="en-US"/>
              <a:pPr>
                <a:defRPr/>
              </a:pPr>
              <a:t>‹#›</a:t>
            </a:fld>
            <a:endParaRPr lang="en-US"/>
          </a:p>
        </p:txBody>
      </p:sp>
    </p:spTree>
  </p:cSld>
  <p:clrMapOvr>
    <a:masterClrMapping/>
  </p:clrMapOvr>
  <p:transition spd="slow" advTm="4541"/>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48A3DE4E-BDA4-4E74-BC7B-4A412782CDD8}" type="datetimeFigureOut">
              <a:rPr lang="en-US"/>
              <a:pPr>
                <a:defRPr/>
              </a:pPr>
              <a:t>12/11/2023</a:t>
            </a:fld>
            <a:endParaRPr lang="en-US"/>
          </a:p>
        </p:txBody>
      </p:sp>
      <p:sp>
        <p:nvSpPr>
          <p:cNvPr id="8" name="Footer Placeholder 7"/>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D8AB3543-EF25-4644-9934-838DD582E1B7}" type="slidenum">
              <a:rPr lang="en-US"/>
              <a:pPr>
                <a:defRPr/>
              </a:pPr>
              <a:t>‹#›</a:t>
            </a:fld>
            <a:endParaRPr lang="en-US"/>
          </a:p>
        </p:txBody>
      </p:sp>
    </p:spTree>
  </p:cSld>
  <p:clrMapOvr>
    <a:masterClrMapping/>
  </p:clrMapOvr>
  <p:transition spd="slow" advTm="4541"/>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42C3AF0-5412-487F-B4EA-FDD2BA4249C7}" type="datetimeFigureOut">
              <a:rPr lang="en-US"/>
              <a:pPr>
                <a:defRPr/>
              </a:pPr>
              <a:t>12/11/2023</a:t>
            </a:fld>
            <a:endParaRPr lang="en-US"/>
          </a:p>
        </p:txBody>
      </p:sp>
      <p:sp>
        <p:nvSpPr>
          <p:cNvPr id="4" name="Footer Placeholder 3"/>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8D71EB0-00FB-4338-A104-87824E515278}" type="slidenum">
              <a:rPr lang="en-US"/>
              <a:pPr>
                <a:defRPr/>
              </a:pPr>
              <a:t>‹#›</a:t>
            </a:fld>
            <a:endParaRPr lang="en-US"/>
          </a:p>
        </p:txBody>
      </p:sp>
    </p:spTree>
  </p:cSld>
  <p:clrMapOvr>
    <a:masterClrMapping/>
  </p:clrMapOvr>
  <p:transition spd="slow" advTm="4541"/>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221739A-2E21-49FD-A733-D975C76267E5}" type="datetimeFigureOut">
              <a:rPr lang="en-US"/>
              <a:pPr>
                <a:defRPr/>
              </a:pPr>
              <a:t>12/11/2023</a:t>
            </a:fld>
            <a:endParaRPr lang="en-US"/>
          </a:p>
        </p:txBody>
      </p:sp>
      <p:sp>
        <p:nvSpPr>
          <p:cNvPr id="3" name="Footer Placeholder 2"/>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3C11441-9917-4268-AE73-DEE6D6BECC2A}" type="slidenum">
              <a:rPr lang="en-US"/>
              <a:pPr>
                <a:defRPr/>
              </a:pPr>
              <a:t>‹#›</a:t>
            </a:fld>
            <a:endParaRPr lang="en-US"/>
          </a:p>
        </p:txBody>
      </p:sp>
    </p:spTree>
  </p:cSld>
  <p:clrMapOvr>
    <a:masterClrMapping/>
  </p:clrMapOvr>
  <p:transition spd="slow" advTm="4541"/>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FDC822B0-970E-4211-8918-7431192077CF}" type="datetimeFigureOut">
              <a:rPr lang="en-US"/>
              <a:pPr>
                <a:defRPr/>
              </a:pPr>
              <a:t>12/11/2023</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560A129-37D2-4C3F-A381-E509A7D66C8A}" type="slidenum">
              <a:rPr lang="en-US"/>
              <a:pPr>
                <a:defRPr/>
              </a:pPr>
              <a:t>‹#›</a:t>
            </a:fld>
            <a:endParaRPr lang="en-US"/>
          </a:p>
        </p:txBody>
      </p:sp>
    </p:spTree>
  </p:cSld>
  <p:clrMapOvr>
    <a:masterClrMapping/>
  </p:clrMapOvr>
  <p:transition spd="slow" advTm="4541"/>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52BE46DA-4D3E-43D9-9B47-D92D35CC24CC}" type="datetimeFigureOut">
              <a:rPr lang="en-US"/>
              <a:pPr>
                <a:defRPr/>
              </a:pPr>
              <a:t>12/11/2023</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6F8BA1-0A00-4B05-8A42-A69A3059E0AB}" type="slidenum">
              <a:rPr lang="en-US"/>
              <a:pPr>
                <a:defRPr/>
              </a:pPr>
              <a:t>‹#›</a:t>
            </a:fld>
            <a:endParaRPr lang="en-US"/>
          </a:p>
        </p:txBody>
      </p:sp>
    </p:spTree>
  </p:cSld>
  <p:clrMapOvr>
    <a:masterClrMapping/>
  </p:clrMapOvr>
  <p:transition spd="slow" advTm="4541"/>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64FE5122-AF17-42B7-A95D-68A4B0B654C1}" type="datetimeFigureOut">
              <a:rPr lang="en-US"/>
              <a:pPr>
                <a:defRPr/>
              </a:pPr>
              <a:t>12/11/2023</a:t>
            </a:fld>
            <a:endParaRPr lang="en-US" dirty="0">
              <a:solidFill>
                <a:schemeClr val="tx2">
                  <a:shade val="9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a:defRPr sz="1200" dirty="0">
                <a:solidFill>
                  <a:schemeClr val="tx2">
                    <a:shade val="90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2F2406C9-C971-436A-8A67-4F5EC471DD69}" type="slidenum">
              <a:rPr lang="en-US"/>
              <a:pPr>
                <a:defRPr/>
              </a:pPr>
              <a:t>‹#›</a:t>
            </a:fld>
            <a:endParaRPr lang="en-US" dirty="0">
              <a:solidFill>
                <a:schemeClr val="tx2">
                  <a:shade val="90000"/>
                </a:schemeClr>
              </a:solidFill>
            </a:endParaRPr>
          </a:p>
        </p:txBody>
      </p:sp>
    </p:spTree>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spd="slow" advTm="4541"/>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Shape 42"/>
          <p:cNvSpPr txBox="1">
            <a:spLocks noGrp="1"/>
          </p:cNvSpPr>
          <p:nvPr>
            <p:ph type="ctrTitle"/>
          </p:nvPr>
        </p:nvSpPr>
        <p:spPr>
          <a:xfrm>
            <a:off x="685800" y="304800"/>
            <a:ext cx="7772400" cy="457200"/>
          </a:xfrm>
        </p:spPr>
        <p:txBody>
          <a:bodyPr rtlCol="0">
            <a:normAutofit fontScale="90000"/>
          </a:bodyPr>
          <a:lstStyle/>
          <a:p>
            <a:pPr fontAlgn="auto">
              <a:spcAft>
                <a:spcPts val="0"/>
              </a:spcAft>
              <a:buClr>
                <a:srgbClr val="000000"/>
              </a:buClr>
              <a:defRPr/>
            </a:pPr>
            <a:endParaRPr lang="en-US" dirty="0">
              <a:solidFill>
                <a:srgbClr val="000000"/>
              </a:solidFill>
              <a:latin typeface="Arial" charset="0"/>
              <a:cs typeface="Arial" charset="0"/>
              <a:sym typeface="Arial" charset="0"/>
            </a:endParaRPr>
          </a:p>
        </p:txBody>
      </p:sp>
      <p:sp>
        <p:nvSpPr>
          <p:cNvPr id="14339" name="Shape 41"/>
          <p:cNvSpPr>
            <a:spLocks noGrp="1"/>
          </p:cNvSpPr>
          <p:nvPr>
            <p:ph type="subTitle" idx="1"/>
          </p:nvPr>
        </p:nvSpPr>
        <p:spPr/>
        <p:txBody>
          <a:bodyPr/>
          <a:lstStyle/>
          <a:p>
            <a:pPr>
              <a:spcBef>
                <a:spcPct val="0"/>
              </a:spcBef>
              <a:buClr>
                <a:srgbClr val="666666"/>
              </a:buClr>
              <a:buFontTx/>
              <a:buNone/>
            </a:pPr>
            <a:endParaRPr lang="en-US">
              <a:solidFill>
                <a:srgbClr val="666666"/>
              </a:solidFill>
              <a:latin typeface="Arial" charset="0"/>
              <a:cs typeface="Arial" charset="0"/>
              <a:sym typeface="Arial" charset="0"/>
            </a:endParaRPr>
          </a:p>
        </p:txBody>
      </p:sp>
      <p:sp>
        <p:nvSpPr>
          <p:cNvPr id="14340" name="Shape 43"/>
          <p:cNvSpPr>
            <a:spLocks noChangeArrowheads="1"/>
          </p:cNvSpPr>
          <p:nvPr/>
        </p:nvSpPr>
        <p:spPr bwMode="auto">
          <a:xfrm>
            <a:off x="838200" y="1295400"/>
            <a:ext cx="7594600" cy="4114800"/>
          </a:xfrm>
          <a:prstGeom prst="rect">
            <a:avLst/>
          </a:prstGeom>
          <a:blipFill dpi="0" rotWithShape="1">
            <a:blip r:embed="rId5"/>
            <a:srcRect/>
            <a:stretch>
              <a:fillRect/>
            </a:stretch>
          </a:blipFill>
          <a:ln w="9525">
            <a:noFill/>
            <a:miter lim="800000"/>
            <a:headEnd/>
            <a:tailEnd/>
          </a:ln>
        </p:spPr>
        <p:txBody>
          <a:bodyPr/>
          <a:lstStyle/>
          <a:p>
            <a:endParaRPr lang="en-US"/>
          </a:p>
        </p:txBody>
      </p:sp>
      <p:pic>
        <p:nvPicPr>
          <p:cNvPr id="6" name="~PP19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325" y="6410325"/>
            <a:ext cx="304800" cy="304800"/>
          </a:xfrm>
          <a:prstGeom prst="rect">
            <a:avLst/>
          </a:prstGeom>
        </p:spPr>
      </p:pic>
    </p:spTree>
  </p:cSld>
  <p:clrMapOvr>
    <a:masterClrMapping/>
  </p:clrMapOvr>
  <p:transition spd="slow" advTm="3000"/>
  <p:timing>
    <p:tnLst>
      <p:par>
        <p:cTn id="1" dur="indefinite" restart="never" nodeType="tmRoot">
          <p:childTnLst>
            <p:audio>
              <p:cMediaNode showWhenStopped="0">
                <p:cTn id="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City Government</a:t>
            </a:r>
          </a:p>
        </p:txBody>
      </p:sp>
      <p:sp>
        <p:nvSpPr>
          <p:cNvPr id="3" name="Text Placeholder 2"/>
          <p:cNvSpPr>
            <a:spLocks noGrp="1"/>
          </p:cNvSpPr>
          <p:nvPr>
            <p:ph type="body" idx="1"/>
          </p:nvPr>
        </p:nvSpPr>
        <p:spPr>
          <a:xfrm>
            <a:off x="457200" y="1295400"/>
            <a:ext cx="8229600" cy="5272500"/>
          </a:xfrm>
        </p:spPr>
        <p:txBody>
          <a:bodyPr/>
          <a:lstStyle/>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This is probably one of the first places where you will be involved at Iowa Girls State.</a:t>
            </a:r>
          </a:p>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You will be allowed to campaign for Mayor and Councilman by speaking to the citizens in your City to convince them why you would be the best candidate for the job. </a:t>
            </a:r>
          </a:p>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You will fill city appointment positions and pass ordinances.</a:t>
            </a:r>
          </a:p>
          <a:p>
            <a:endParaRPr lang="en-US" dirty="0">
              <a:solidFill>
                <a:schemeClr val="bg1"/>
              </a:solidFill>
            </a:endParaRPr>
          </a:p>
        </p:txBody>
      </p:sp>
      <p:pic>
        <p:nvPicPr>
          <p:cNvPr id="6" name="~PP10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0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will be a citizen </a:t>
            </a:r>
            <a:br>
              <a:rPr lang="en-US" dirty="0"/>
            </a:br>
            <a:r>
              <a:rPr lang="en-US" dirty="0"/>
              <a:t>of one of these Cities</a:t>
            </a:r>
          </a:p>
        </p:txBody>
      </p:sp>
      <p:sp>
        <p:nvSpPr>
          <p:cNvPr id="3" name="Text Placeholder 2"/>
          <p:cNvSpPr>
            <a:spLocks noGrp="1"/>
          </p:cNvSpPr>
          <p:nvPr>
            <p:ph type="body" idx="1"/>
          </p:nvPr>
        </p:nvSpPr>
        <p:spPr/>
        <p:txBody>
          <a:bodyPr/>
          <a:lstStyle/>
          <a:p>
            <a:r>
              <a:rPr lang="en-US" dirty="0">
                <a:solidFill>
                  <a:schemeClr val="bg1"/>
                </a:solidFill>
              </a:rPr>
              <a:t>Glynn</a:t>
            </a:r>
          </a:p>
          <a:p>
            <a:r>
              <a:rPr lang="en-US" dirty="0">
                <a:solidFill>
                  <a:schemeClr val="bg1"/>
                </a:solidFill>
              </a:rPr>
              <a:t>Hanson</a:t>
            </a:r>
          </a:p>
          <a:p>
            <a:r>
              <a:rPr lang="en-US" dirty="0">
                <a:solidFill>
                  <a:schemeClr val="bg1"/>
                </a:solidFill>
              </a:rPr>
              <a:t>Harper-Rhea</a:t>
            </a:r>
          </a:p>
          <a:p>
            <a:r>
              <a:rPr lang="en-US" dirty="0" err="1">
                <a:solidFill>
                  <a:schemeClr val="bg1"/>
                </a:solidFill>
              </a:rPr>
              <a:t>Hinderman</a:t>
            </a:r>
            <a:endParaRPr lang="en-US" dirty="0">
              <a:solidFill>
                <a:schemeClr val="bg1"/>
              </a:solidFill>
            </a:endParaRPr>
          </a:p>
          <a:p>
            <a:r>
              <a:rPr lang="en-US" dirty="0" err="1">
                <a:solidFill>
                  <a:schemeClr val="bg1"/>
                </a:solidFill>
              </a:rPr>
              <a:t>Ladehoff</a:t>
            </a:r>
            <a:endParaRPr lang="en-US" dirty="0">
              <a:solidFill>
                <a:schemeClr val="bg1"/>
              </a:solidFill>
            </a:endParaRPr>
          </a:p>
          <a:p>
            <a:r>
              <a:rPr lang="en-US" dirty="0">
                <a:solidFill>
                  <a:schemeClr val="bg1"/>
                </a:solidFill>
              </a:rPr>
              <a:t>McLaughlin</a:t>
            </a:r>
          </a:p>
          <a:p>
            <a:r>
              <a:rPr lang="en-US" dirty="0">
                <a:solidFill>
                  <a:schemeClr val="bg1"/>
                </a:solidFill>
              </a:rPr>
              <a:t>Young</a:t>
            </a:r>
          </a:p>
        </p:txBody>
      </p:sp>
    </p:spTree>
    <p:extLst>
      <p:ext uri="{BB962C8B-B14F-4D97-AF65-F5344CB8AC3E}">
        <p14:creationId xmlns:p14="http://schemas.microsoft.com/office/powerpoint/2010/main" val="3878891153"/>
      </p:ext>
    </p:extLst>
  </p:cSld>
  <p:clrMapOvr>
    <a:masterClrMapping/>
  </p:clrMapOvr>
  <p:transition spd="slow" advTm="4541"/>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County Government</a:t>
            </a:r>
          </a:p>
        </p:txBody>
      </p:sp>
      <p:sp>
        <p:nvSpPr>
          <p:cNvPr id="3" name="Text Placeholder 2"/>
          <p:cNvSpPr>
            <a:spLocks noGrp="1"/>
          </p:cNvSpPr>
          <p:nvPr>
            <p:ph type="body" idx="1"/>
          </p:nvPr>
        </p:nvSpPr>
        <p:spPr/>
        <p:txBody>
          <a:bodyPr/>
          <a:lstStyle/>
          <a:p>
            <a:r>
              <a:rPr lang="en-US" dirty="0">
                <a:solidFill>
                  <a:schemeClr val="bg1"/>
                </a:solidFill>
                <a:latin typeface="Arial" charset="0"/>
                <a:cs typeface="Arial" charset="0"/>
              </a:rPr>
              <a:t>County Officials will campaign during the Primary Nomination process and are elected in the General Elections.</a:t>
            </a:r>
          </a:p>
          <a:p>
            <a:r>
              <a:rPr lang="en-US" dirty="0">
                <a:solidFill>
                  <a:schemeClr val="bg1"/>
                </a:solidFill>
                <a:latin typeface="Arial" charset="0"/>
                <a:cs typeface="Arial" charset="0"/>
              </a:rPr>
              <a:t>Once elected, they will be making county appointments and possibly be involved in a mock trial.</a:t>
            </a:r>
          </a:p>
          <a:p>
            <a:endParaRPr lang="en-US" dirty="0">
              <a:solidFill>
                <a:schemeClr val="bg1"/>
              </a:solidFill>
            </a:endParaRPr>
          </a:p>
        </p:txBody>
      </p:sp>
      <p:pic>
        <p:nvPicPr>
          <p:cNvPr id="5" name="~PP26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5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Counties of Iowa Girls State</a:t>
            </a:r>
          </a:p>
        </p:txBody>
      </p:sp>
      <p:sp>
        <p:nvSpPr>
          <p:cNvPr id="3" name="Text Placeholder 2"/>
          <p:cNvSpPr>
            <a:spLocks noGrp="1"/>
          </p:cNvSpPr>
          <p:nvPr>
            <p:ph type="body" idx="1"/>
          </p:nvPr>
        </p:nvSpPr>
        <p:spPr/>
        <p:txBody>
          <a:bodyPr/>
          <a:lstStyle/>
          <a:p>
            <a:r>
              <a:rPr lang="en-US" dirty="0">
                <a:solidFill>
                  <a:schemeClr val="bg1"/>
                </a:solidFill>
              </a:rPr>
              <a:t>Carr County</a:t>
            </a:r>
          </a:p>
          <a:p>
            <a:pPr marL="0" indent="0">
              <a:buNone/>
            </a:pPr>
            <a:r>
              <a:rPr lang="en-US" dirty="0">
                <a:solidFill>
                  <a:schemeClr val="bg1"/>
                </a:solidFill>
              </a:rPr>
              <a:t>	Glynn, Hanson, Harper-Rhea, </a:t>
            </a:r>
            <a:r>
              <a:rPr lang="en-US" dirty="0" err="1">
                <a:solidFill>
                  <a:schemeClr val="bg1"/>
                </a:solidFill>
              </a:rPr>
              <a:t>Hinderman</a:t>
            </a:r>
            <a:endParaRPr lang="en-US" dirty="0">
              <a:solidFill>
                <a:schemeClr val="bg1"/>
              </a:solidFill>
            </a:endParaRPr>
          </a:p>
          <a:p>
            <a:r>
              <a:rPr lang="en-US" dirty="0" err="1">
                <a:solidFill>
                  <a:schemeClr val="bg1"/>
                </a:solidFill>
              </a:rPr>
              <a:t>Macrae</a:t>
            </a:r>
            <a:r>
              <a:rPr lang="en-US" dirty="0">
                <a:solidFill>
                  <a:schemeClr val="bg1"/>
                </a:solidFill>
              </a:rPr>
              <a:t> County</a:t>
            </a:r>
          </a:p>
          <a:p>
            <a:pPr marL="0" indent="0">
              <a:buNone/>
            </a:pPr>
            <a:r>
              <a:rPr lang="en-US" dirty="0">
                <a:solidFill>
                  <a:schemeClr val="bg1"/>
                </a:solidFill>
              </a:rPr>
              <a:t>	</a:t>
            </a:r>
            <a:r>
              <a:rPr lang="en-US" dirty="0" err="1">
                <a:solidFill>
                  <a:schemeClr val="bg1"/>
                </a:solidFill>
              </a:rPr>
              <a:t>Ladehoff</a:t>
            </a:r>
            <a:r>
              <a:rPr lang="en-US" dirty="0">
                <a:solidFill>
                  <a:schemeClr val="bg1"/>
                </a:solidFill>
              </a:rPr>
              <a:t>, McLaughlin, Young</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	</a:t>
            </a:r>
          </a:p>
          <a:p>
            <a:pPr marL="0" indent="0">
              <a:buNone/>
            </a:pPr>
            <a:endParaRPr lang="en-US" dirty="0">
              <a:solidFill>
                <a:schemeClr val="bg1"/>
              </a:solidFill>
            </a:endParaRPr>
          </a:p>
        </p:txBody>
      </p:sp>
    </p:spTree>
    <p:extLst>
      <p:ext uri="{BB962C8B-B14F-4D97-AF65-F5344CB8AC3E}">
        <p14:creationId xmlns:p14="http://schemas.microsoft.com/office/powerpoint/2010/main" val="1418198563"/>
      </p:ext>
    </p:extLst>
  </p:cSld>
  <p:clrMapOvr>
    <a:masterClrMapping/>
  </p:clrMapOvr>
  <p:transition spd="slow" advTm="4541"/>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1143000"/>
          </a:xfrm>
        </p:spPr>
        <p:txBody>
          <a:bodyPr/>
          <a:lstStyle/>
          <a:p>
            <a:pPr indent="228600" algn="ctr">
              <a:spcBef>
                <a:spcPct val="0"/>
              </a:spcBef>
              <a:buClr>
                <a:srgbClr val="000000"/>
              </a:buClr>
              <a:buSzTx/>
              <a:buFontTx/>
              <a:buNone/>
            </a:pPr>
            <a:r>
              <a:rPr lang="en-US" dirty="0">
                <a:solidFill>
                  <a:srgbClr val="000000"/>
                </a:solidFill>
                <a:latin typeface="Arial" charset="0"/>
                <a:cs typeface="Arial" charset="0"/>
                <a:sym typeface="Arial" charset="0"/>
              </a:rPr>
              <a:t>State Government</a:t>
            </a:r>
          </a:p>
        </p:txBody>
      </p:sp>
      <p:sp>
        <p:nvSpPr>
          <p:cNvPr id="1945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State Officials will campaign during the Primary Nomination process and elected in the General Election.</a:t>
            </a:r>
          </a:p>
          <a:p>
            <a:pPr>
              <a:spcBef>
                <a:spcPts val="600"/>
              </a:spcBef>
              <a:buClr>
                <a:srgbClr val="000000"/>
              </a:buClr>
              <a:buSzPct val="167000"/>
            </a:pPr>
            <a:r>
              <a:rPr lang="en-US" sz="3000" dirty="0">
                <a:solidFill>
                  <a:schemeClr val="bg1"/>
                </a:solidFill>
                <a:latin typeface="Arial" charset="0"/>
                <a:cs typeface="Arial" charset="0"/>
              </a:rPr>
              <a:t>May be involved in debate in the House or the Senate.</a:t>
            </a:r>
          </a:p>
          <a:p>
            <a:pPr>
              <a:spcBef>
                <a:spcPts val="600"/>
              </a:spcBef>
              <a:buClr>
                <a:srgbClr val="000000"/>
              </a:buClr>
              <a:buSzPct val="167000"/>
            </a:pPr>
            <a:r>
              <a:rPr lang="en-US" sz="3000" dirty="0">
                <a:solidFill>
                  <a:schemeClr val="bg1"/>
                </a:solidFill>
                <a:latin typeface="Arial" charset="0"/>
                <a:cs typeface="Arial" charset="0"/>
              </a:rPr>
              <a:t>Sworn in during Inauguration on Friday.</a:t>
            </a:r>
          </a:p>
        </p:txBody>
      </p:sp>
      <p:pic>
        <p:nvPicPr>
          <p:cNvPr id="4" name="~PP31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6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Mythical State of </a:t>
            </a:r>
            <a:br>
              <a:rPr lang="en-US" sz="4800" dirty="0"/>
            </a:br>
            <a:r>
              <a:rPr lang="en-US" sz="4800" dirty="0"/>
              <a:t>Iowa Girls State</a:t>
            </a:r>
          </a:p>
        </p:txBody>
      </p:sp>
      <p:sp>
        <p:nvSpPr>
          <p:cNvPr id="3" name="Text Placeholder 2"/>
          <p:cNvSpPr>
            <a:spLocks noGrp="1"/>
          </p:cNvSpPr>
          <p:nvPr>
            <p:ph type="body" idx="1"/>
          </p:nvPr>
        </p:nvSpPr>
        <p:spPr/>
        <p:txBody>
          <a:bodyPr/>
          <a:lstStyle/>
          <a:p>
            <a:pPr marL="0" indent="0">
              <a:buNone/>
            </a:pPr>
            <a:endParaRPr lang="en-US" sz="4800" dirty="0">
              <a:solidFill>
                <a:schemeClr val="bg1"/>
              </a:solidFill>
            </a:endParaRPr>
          </a:p>
          <a:p>
            <a:pPr marL="0" indent="0" algn="ctr">
              <a:buNone/>
            </a:pPr>
            <a:r>
              <a:rPr lang="en-US" sz="4800" dirty="0">
                <a:solidFill>
                  <a:schemeClr val="bg1"/>
                </a:solidFill>
              </a:rPr>
              <a:t>You are all citizens of the mythical state of Hawkeye.  </a:t>
            </a:r>
          </a:p>
        </p:txBody>
      </p:sp>
    </p:spTree>
    <p:extLst>
      <p:ext uri="{BB962C8B-B14F-4D97-AF65-F5344CB8AC3E}">
        <p14:creationId xmlns:p14="http://schemas.microsoft.com/office/powerpoint/2010/main" val="2618005743"/>
      </p:ext>
    </p:extLst>
  </p:cSld>
  <p:clrMapOvr>
    <a:masterClrMapping/>
  </p:clrMapOvr>
  <p:transition spd="slow" advTm="4541"/>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Shape 6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When do I need to arrive?	</a:t>
            </a:r>
          </a:p>
        </p:txBody>
      </p:sp>
      <p:sp>
        <p:nvSpPr>
          <p:cNvPr id="67" name="Shape 67"/>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2400" dirty="0">
                <a:solidFill>
                  <a:schemeClr val="bg1"/>
                </a:solidFill>
                <a:latin typeface="Arial" charset="0"/>
                <a:cs typeface="Arial" charset="0"/>
              </a:rPr>
              <a:t>Registration is Sunday.</a:t>
            </a:r>
          </a:p>
          <a:p>
            <a:pPr>
              <a:spcBef>
                <a:spcPts val="600"/>
              </a:spcBef>
              <a:buClr>
                <a:srgbClr val="000000"/>
              </a:buClr>
              <a:buSzPct val="167000"/>
            </a:pPr>
            <a:r>
              <a:rPr lang="en-US" sz="2400" dirty="0">
                <a:solidFill>
                  <a:schemeClr val="bg1"/>
                </a:solidFill>
                <a:latin typeface="Arial" charset="0"/>
                <a:cs typeface="Arial" charset="0"/>
              </a:rPr>
              <a:t>10 AM to Noon at the Olmsted Center, Drake University</a:t>
            </a:r>
          </a:p>
          <a:p>
            <a:pPr>
              <a:spcBef>
                <a:spcPts val="600"/>
              </a:spcBef>
              <a:buClr>
                <a:srgbClr val="000000"/>
              </a:buClr>
              <a:buSzPct val="167000"/>
            </a:pPr>
            <a:r>
              <a:rPr lang="en-US" sz="2400" dirty="0">
                <a:solidFill>
                  <a:schemeClr val="bg1"/>
                </a:solidFill>
                <a:latin typeface="Arial" charset="0"/>
                <a:cs typeface="Arial" charset="0"/>
              </a:rPr>
              <a:t>Registration involves: </a:t>
            </a:r>
          </a:p>
          <a:p>
            <a:pPr>
              <a:spcBef>
                <a:spcPts val="600"/>
              </a:spcBef>
              <a:buClr>
                <a:srgbClr val="000000"/>
              </a:buClr>
              <a:buSzPct val="167000"/>
            </a:pPr>
            <a:r>
              <a:rPr lang="en-US" sz="2400" dirty="0">
                <a:solidFill>
                  <a:schemeClr val="bg1"/>
                </a:solidFill>
                <a:latin typeface="Arial" charset="0"/>
                <a:cs typeface="Arial" charset="0"/>
              </a:rPr>
              <a:t>Checking in so we know you have arrived</a:t>
            </a:r>
          </a:p>
          <a:p>
            <a:pPr>
              <a:spcBef>
                <a:spcPts val="600"/>
              </a:spcBef>
              <a:buClr>
                <a:srgbClr val="000000"/>
              </a:buClr>
              <a:buSzPct val="167000"/>
            </a:pPr>
            <a:r>
              <a:rPr lang="en-US" sz="2400" dirty="0">
                <a:solidFill>
                  <a:schemeClr val="bg1"/>
                </a:solidFill>
                <a:latin typeface="Arial" charset="0"/>
                <a:cs typeface="Arial" charset="0"/>
              </a:rPr>
              <a:t>Getting your room key and other items you will need for the week.</a:t>
            </a:r>
          </a:p>
          <a:p>
            <a:pPr>
              <a:spcBef>
                <a:spcPts val="600"/>
              </a:spcBef>
              <a:buClr>
                <a:srgbClr val="000000"/>
              </a:buClr>
              <a:buSzPct val="167000"/>
            </a:pPr>
            <a:r>
              <a:rPr lang="en-US" sz="2400" dirty="0">
                <a:solidFill>
                  <a:schemeClr val="bg1"/>
                </a:solidFill>
                <a:latin typeface="Arial" charset="0"/>
                <a:cs typeface="Arial" charset="0"/>
              </a:rPr>
              <a:t>Unpacking and getting ready for your first meeting</a:t>
            </a:r>
          </a:p>
          <a:p>
            <a:pPr>
              <a:spcBef>
                <a:spcPts val="600"/>
              </a:spcBef>
              <a:buClr>
                <a:srgbClr val="000000"/>
              </a:buClr>
              <a:buSzPct val="167000"/>
            </a:pPr>
            <a:r>
              <a:rPr lang="en-US" sz="2400" dirty="0">
                <a:solidFill>
                  <a:schemeClr val="bg1"/>
                </a:solidFill>
                <a:latin typeface="Arial" charset="0"/>
                <a:cs typeface="Arial" charset="0"/>
              </a:rPr>
              <a:t>Lunch is on your own.</a:t>
            </a:r>
          </a:p>
          <a:p>
            <a:pPr>
              <a:spcBef>
                <a:spcPts val="600"/>
              </a:spcBef>
              <a:buClr>
                <a:srgbClr val="000000"/>
              </a:buClr>
              <a:buSzPct val="167000"/>
              <a:buNone/>
            </a:pPr>
            <a:r>
              <a:rPr lang="en-US" sz="2400" dirty="0">
                <a:solidFill>
                  <a:schemeClr val="bg1"/>
                </a:solidFill>
                <a:latin typeface="Arial" charset="0"/>
                <a:cs typeface="Arial" charset="0"/>
              </a:rPr>
              <a:t>	Either eat before you arrive 	-or- </a:t>
            </a:r>
          </a:p>
          <a:p>
            <a:pPr>
              <a:spcBef>
                <a:spcPts val="600"/>
              </a:spcBef>
              <a:buClr>
                <a:srgbClr val="000000"/>
              </a:buClr>
              <a:buSzPct val="167000"/>
              <a:buNone/>
            </a:pPr>
            <a:r>
              <a:rPr lang="en-US" sz="2400" dirty="0">
                <a:solidFill>
                  <a:schemeClr val="bg1"/>
                </a:solidFill>
                <a:latin typeface="Arial" charset="0"/>
                <a:cs typeface="Arial" charset="0"/>
              </a:rPr>
              <a:t>	Come early and register and then go eat lunch.  </a:t>
            </a:r>
          </a:p>
          <a:p>
            <a:pPr>
              <a:spcBef>
                <a:spcPts val="600"/>
              </a:spcBef>
              <a:buClr>
                <a:srgbClr val="000000"/>
              </a:buClr>
              <a:buSzPct val="167000"/>
            </a:pPr>
            <a:r>
              <a:rPr lang="en-US" sz="2400" dirty="0">
                <a:solidFill>
                  <a:schemeClr val="bg1"/>
                </a:solidFill>
                <a:latin typeface="Arial" charset="0"/>
                <a:cs typeface="Arial" charset="0"/>
              </a:rPr>
              <a:t>Plan to arrive early - NO late registrations!</a:t>
            </a:r>
          </a:p>
          <a:p>
            <a:pPr>
              <a:spcBef>
                <a:spcPts val="600"/>
              </a:spcBef>
              <a:buClr>
                <a:srgbClr val="000000"/>
              </a:buClr>
              <a:buSzPct val="167000"/>
              <a:buFontTx/>
              <a:buChar char="•"/>
            </a:pPr>
            <a:endParaRPr lang="en-US" sz="2400" dirty="0">
              <a:solidFill>
                <a:schemeClr val="bg1"/>
              </a:solidFill>
              <a:latin typeface="Arial" charset="0"/>
              <a:cs typeface="Arial" charset="0"/>
            </a:endParaRPr>
          </a:p>
        </p:txBody>
      </p:sp>
      <p:pic>
        <p:nvPicPr>
          <p:cNvPr id="10" name="~PP40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7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Shape 73"/>
          <p:cNvSpPr>
            <a:spLocks noGrp="1"/>
          </p:cNvSpPr>
          <p:nvPr>
            <p:ph type="body" idx="1"/>
          </p:nvPr>
        </p:nvSpPr>
        <p:spPr>
          <a:xfrm>
            <a:off x="457200" y="9144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Again, arrive with </a:t>
            </a:r>
            <a:r>
              <a:rPr lang="en-US" sz="3000" u="sng" dirty="0">
                <a:solidFill>
                  <a:schemeClr val="bg1"/>
                </a:solidFill>
                <a:latin typeface="Arial" charset="0"/>
                <a:cs typeface="Arial" charset="0"/>
              </a:rPr>
              <a:t>plenty</a:t>
            </a:r>
            <a:r>
              <a:rPr lang="en-US" sz="3000" dirty="0">
                <a:solidFill>
                  <a:schemeClr val="bg1"/>
                </a:solidFill>
                <a:latin typeface="Arial" charset="0"/>
                <a:cs typeface="Arial" charset="0"/>
              </a:rPr>
              <a:t> of time before your first meeting - sometimes what takes the longest is getting to your room - elevators and stairwells can only accommodate so many people at once!</a:t>
            </a:r>
          </a:p>
          <a:p>
            <a:pPr>
              <a:spcBef>
                <a:spcPts val="600"/>
              </a:spcBef>
              <a:buClr>
                <a:srgbClr val="000000"/>
              </a:buClr>
              <a:buSzPct val="167000"/>
            </a:pPr>
            <a:r>
              <a:rPr lang="en-US" sz="3000" dirty="0">
                <a:solidFill>
                  <a:schemeClr val="bg1"/>
                </a:solidFill>
                <a:latin typeface="Arial" charset="0"/>
                <a:cs typeface="Arial" charset="0"/>
              </a:rPr>
              <a:t>The girls on your floors will meet together around 12:30 PM so you may all walk together to Olmsted for Opening Ceremonies.</a:t>
            </a:r>
          </a:p>
          <a:p>
            <a:pPr>
              <a:spcBef>
                <a:spcPts val="600"/>
              </a:spcBef>
              <a:buClr>
                <a:srgbClr val="000000"/>
              </a:buClr>
              <a:buSzPct val="167000"/>
            </a:pPr>
            <a:r>
              <a:rPr lang="en-US" sz="3000" dirty="0">
                <a:solidFill>
                  <a:schemeClr val="bg1"/>
                </a:solidFill>
                <a:latin typeface="Arial" charset="0"/>
                <a:cs typeface="Arial" charset="0"/>
              </a:rPr>
              <a:t>Plan Lunch accordingly so you have plenty of time to eat and get ready by 12:30 PM.</a:t>
            </a:r>
          </a:p>
        </p:txBody>
      </p:sp>
      <p:pic>
        <p:nvPicPr>
          <p:cNvPr id="7" name="~PP29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5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Shape 109"/>
          <p:cNvSpPr txBox="1">
            <a:spLocks noGrp="1"/>
          </p:cNvSpPr>
          <p:nvPr>
            <p:ph type="body" idx="1"/>
          </p:nvPr>
        </p:nvSpPr>
        <p:spPr>
          <a:xfrm>
            <a:off x="457200" y="990600"/>
            <a:ext cx="8229600" cy="4967288"/>
          </a:xfrm>
        </p:spPr>
        <p:txBody>
          <a:bodyPr rtlCol="0">
            <a:normAutofit lnSpcReduction="10000"/>
          </a:bodyPr>
          <a:lstStyle/>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There are so many ways to get involved!</a:t>
            </a:r>
          </a:p>
          <a:p>
            <a:pPr fontAlgn="auto">
              <a:spcBef>
                <a:spcPts val="600"/>
              </a:spcBef>
              <a:spcAft>
                <a:spcPts val="0"/>
              </a:spcAft>
              <a:buClr>
                <a:srgbClr val="000000"/>
              </a:buClr>
              <a:buSzPct val="167000"/>
              <a:buFontTx/>
              <a:buChar char="•"/>
              <a:defRPr/>
            </a:pPr>
            <a:endParaRPr lang="en-US" sz="3000" dirty="0">
              <a:solidFill>
                <a:schemeClr val="bg1"/>
              </a:solidFill>
              <a:latin typeface="Arial" charset="0"/>
              <a:cs typeface="Arial" charset="0"/>
            </a:endParaRP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All of the former Governors and citizens of Girls State say you get out of the experience what you put into it - take the opportunity to get involved on Sunday afternoon.</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Don't just sit back and watch - </a:t>
            </a:r>
            <a:r>
              <a:rPr lang="en-US" sz="3000" u="sng" dirty="0">
                <a:solidFill>
                  <a:schemeClr val="bg1"/>
                </a:solidFill>
                <a:latin typeface="Arial" charset="0"/>
                <a:cs typeface="Arial" charset="0"/>
              </a:rPr>
              <a:t>become</a:t>
            </a:r>
            <a:r>
              <a:rPr lang="en-US" sz="3000" dirty="0">
                <a:solidFill>
                  <a:schemeClr val="bg1"/>
                </a:solidFill>
                <a:latin typeface="Arial" charset="0"/>
                <a:cs typeface="Arial" charset="0"/>
              </a:rPr>
              <a:t> government in action!</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Take a some time to think about what office you might want to run for on that first day.</a:t>
            </a:r>
          </a:p>
        </p:txBody>
      </p:sp>
      <p:pic>
        <p:nvPicPr>
          <p:cNvPr id="4" name="~PP15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4754" name="Picture 2" descr="C:\Users\Riggle\Desktop\IMG_1859.JPG"/>
          <p:cNvPicPr>
            <a:picLocks noChangeAspect="1" noChangeArrowheads="1"/>
          </p:cNvPicPr>
          <p:nvPr/>
        </p:nvPicPr>
        <p:blipFill>
          <a:blip r:embed="rId2"/>
          <a:srcRect/>
          <a:stretch>
            <a:fillRect/>
          </a:stretch>
        </p:blipFill>
        <p:spPr bwMode="auto">
          <a:xfrm>
            <a:off x="381000" y="381000"/>
            <a:ext cx="4699000" cy="3524250"/>
          </a:xfrm>
          <a:prstGeom prst="rect">
            <a:avLst/>
          </a:prstGeom>
          <a:noFill/>
        </p:spPr>
      </p:pic>
      <p:pic>
        <p:nvPicPr>
          <p:cNvPr id="74755" name="Picture 3" descr="D:\1Sunday\IMG_1805.JPG"/>
          <p:cNvPicPr>
            <a:picLocks noChangeAspect="1" noChangeArrowheads="1"/>
          </p:cNvPicPr>
          <p:nvPr/>
        </p:nvPicPr>
        <p:blipFill>
          <a:blip r:embed="rId3"/>
          <a:srcRect/>
          <a:stretch>
            <a:fillRect/>
          </a:stretch>
        </p:blipFill>
        <p:spPr bwMode="auto">
          <a:xfrm>
            <a:off x="4114800" y="3048000"/>
            <a:ext cx="4648200" cy="3486150"/>
          </a:xfrm>
          <a:prstGeom prst="rect">
            <a:avLst/>
          </a:prstGeom>
          <a:noFill/>
        </p:spPr>
      </p:pic>
    </p:spTree>
  </p:cSld>
  <p:clrMapOvr>
    <a:masterClrMapping/>
  </p:clrMapOvr>
  <p:transition spd="slow" advTm="4541"/>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Shape 48"/>
          <p:cNvSpPr>
            <a:spLocks noGrp="1"/>
          </p:cNvSpPr>
          <p:nvPr>
            <p:ph type="ctrTitle"/>
          </p:nvPr>
        </p:nvSpPr>
        <p:spPr/>
        <p:txBody>
          <a:bodyPr/>
          <a:lstStyle/>
          <a:p>
            <a:pPr>
              <a:buClr>
                <a:srgbClr val="000000"/>
              </a:buClr>
              <a:buSzPct val="25000"/>
            </a:pPr>
            <a:r>
              <a:rPr lang="en-US">
                <a:solidFill>
                  <a:schemeClr val="bg1"/>
                </a:solidFill>
                <a:latin typeface="Arial" charset="0"/>
                <a:cs typeface="Arial" charset="0"/>
                <a:sym typeface="Arial" charset="0"/>
              </a:rPr>
              <a:t>Iowa American Legion Auxiliary Girls State</a:t>
            </a:r>
          </a:p>
        </p:txBody>
      </p:sp>
      <p:sp>
        <p:nvSpPr>
          <p:cNvPr id="15363" name="Shape 49"/>
          <p:cNvSpPr>
            <a:spLocks noGrp="1"/>
          </p:cNvSpPr>
          <p:nvPr>
            <p:ph type="subTitle" idx="1"/>
          </p:nvPr>
        </p:nvSpPr>
        <p:spPr>
          <a:xfrm>
            <a:off x="1371600" y="1219200"/>
            <a:ext cx="6400800" cy="4419600"/>
          </a:xfrm>
        </p:spPr>
        <p:txBody>
          <a:bodyPr/>
          <a:lstStyle/>
          <a:p>
            <a:pPr>
              <a:spcBef>
                <a:spcPct val="0"/>
              </a:spcBef>
              <a:buClr>
                <a:srgbClr val="000000"/>
              </a:buClr>
              <a:buSzPct val="37000"/>
              <a:buFontTx/>
              <a:buNone/>
            </a:pPr>
            <a:endParaRPr lang="en-US">
              <a:solidFill>
                <a:schemeClr val="tx1"/>
              </a:solidFill>
              <a:latin typeface="Arial" charset="0"/>
              <a:cs typeface="Arial" charset="0"/>
              <a:sym typeface="Arial" charset="0"/>
            </a:endParaRPr>
          </a:p>
          <a:p>
            <a:pPr>
              <a:spcBef>
                <a:spcPct val="0"/>
              </a:spcBef>
              <a:buClr>
                <a:srgbClr val="000000"/>
              </a:buClr>
              <a:buSzPct val="37000"/>
            </a:pPr>
            <a:r>
              <a:rPr lang="en-US">
                <a:solidFill>
                  <a:srgbClr val="000000"/>
                </a:solidFill>
                <a:latin typeface="Arial" charset="0"/>
                <a:cs typeface="Arial" charset="0"/>
                <a:sym typeface="Arial" charset="0"/>
              </a:rPr>
              <a:t>Welcome to the Iowa Girls State On-Line Orientation</a:t>
            </a:r>
            <a:endParaRPr lang="en-US">
              <a:solidFill>
                <a:schemeClr val="tx1"/>
              </a:solidFill>
              <a:latin typeface="Arial" charset="0"/>
              <a:cs typeface="Arial" charset="0"/>
              <a:sym typeface="Arial" charset="0"/>
            </a:endParaRPr>
          </a:p>
          <a:p>
            <a:pPr>
              <a:spcBef>
                <a:spcPct val="0"/>
              </a:spcBef>
              <a:buClr>
                <a:srgbClr val="000000"/>
              </a:buClr>
              <a:buSzPct val="37000"/>
              <a:buFontTx/>
              <a:buNone/>
            </a:pPr>
            <a:endParaRPr lang="en-US">
              <a:solidFill>
                <a:schemeClr val="tx1"/>
              </a:solidFill>
              <a:latin typeface="Arial" charset="0"/>
              <a:cs typeface="Arial" charset="0"/>
              <a:sym typeface="Arial" charset="0"/>
            </a:endParaRPr>
          </a:p>
          <a:p>
            <a:pPr>
              <a:spcBef>
                <a:spcPct val="0"/>
              </a:spcBef>
              <a:buClr>
                <a:srgbClr val="000000"/>
              </a:buClr>
              <a:buSzPct val="37000"/>
              <a:buFontTx/>
              <a:buNone/>
            </a:pPr>
            <a:r>
              <a:rPr lang="en-US">
                <a:solidFill>
                  <a:schemeClr val="tx1"/>
                </a:solidFill>
                <a:latin typeface="Arial" charset="0"/>
                <a:cs typeface="Arial" charset="0"/>
                <a:sym typeface="Arial" charset="0"/>
              </a:rPr>
              <a:t>Information for Citizens and Parents</a:t>
            </a:r>
          </a:p>
        </p:txBody>
      </p:sp>
      <p:pic>
        <p:nvPicPr>
          <p:cNvPr id="15364" name="Picture 4" descr="C:\Users\Riggle\AppData\Local\Microsoft\Windows\Temporary Internet Files\Content.IE5\HEWD6RNU\MP900439045[1].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pic>
        <p:nvPicPr>
          <p:cNvPr id="15365" name="Picture 5" descr="C:\Users\Riggle\AppData\Local\Microsoft\Windows\Temporary Internet Files\Content.IE5\HEWD6RNU\MP900439045[1].jp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914400" y="1219200"/>
            <a:ext cx="7239000" cy="4247317"/>
          </a:xfrm>
          <a:prstGeom prst="rect">
            <a:avLst/>
          </a:prstGeom>
          <a:solidFill>
            <a:schemeClr val="tx2">
              <a:lumMod val="40000"/>
              <a:lumOff val="60000"/>
            </a:schemeClr>
          </a:solidFill>
        </p:spPr>
        <p:txBody>
          <a:bodyPr wrap="squar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Welcome to the </a:t>
            </a:r>
          </a:p>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Iowa American Legion Auxiliary Girls State </a:t>
            </a:r>
          </a:p>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On-line Orientation</a:t>
            </a:r>
          </a:p>
        </p:txBody>
      </p:sp>
      <p:pic>
        <p:nvPicPr>
          <p:cNvPr id="10" name="~PP32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325" y="6410325"/>
            <a:ext cx="304800" cy="304800"/>
          </a:xfrm>
          <a:prstGeom prst="rect">
            <a:avLst/>
          </a:prstGeom>
        </p:spPr>
      </p:pic>
    </p:spTree>
  </p:cSld>
  <p:clrMapOvr>
    <a:masterClrMapping/>
  </p:clrMapOvr>
  <p:transition spd="slow" advTm="7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Sunday Activities</a:t>
            </a:r>
          </a:p>
        </p:txBody>
      </p:sp>
      <p:sp>
        <p:nvSpPr>
          <p:cNvPr id="3" name="Text Placeholder 2"/>
          <p:cNvSpPr>
            <a:spLocks noGrp="1"/>
          </p:cNvSpPr>
          <p:nvPr>
            <p:ph type="body" idx="1"/>
          </p:nvPr>
        </p:nvSpPr>
        <p:spPr>
          <a:xfrm>
            <a:off x="457200" y="1600200"/>
            <a:ext cx="8229600" cy="4967288"/>
          </a:xfrm>
        </p:spPr>
        <p:txBody>
          <a:bodyPr rtlCol="0">
            <a:normAutofit/>
          </a:bodyPr>
          <a:lstStyle/>
          <a:p>
            <a:pPr fontAlgn="auto">
              <a:spcBef>
                <a:spcPts val="600"/>
              </a:spcBef>
              <a:spcAft>
                <a:spcPts val="0"/>
              </a:spcAft>
              <a:buClr>
                <a:srgbClr val="000000"/>
              </a:buClr>
              <a:buSzPct val="166666"/>
              <a:buFont typeface="Arial"/>
              <a:buNone/>
              <a:defRPr/>
            </a:pPr>
            <a:r>
              <a:rPr lang="en-US" sz="3000" dirty="0">
                <a:solidFill>
                  <a:schemeClr val="bg1"/>
                </a:solidFill>
                <a:sym typeface="Arial"/>
              </a:rPr>
              <a:t>Opening Ceremonies</a:t>
            </a:r>
          </a:p>
          <a:p>
            <a:pPr fontAlgn="auto">
              <a:spcBef>
                <a:spcPts val="600"/>
              </a:spcBef>
              <a:spcAft>
                <a:spcPts val="0"/>
              </a:spcAft>
              <a:buClr>
                <a:srgbClr val="000000"/>
              </a:buClr>
              <a:buSzPct val="166666"/>
              <a:buFont typeface="Arial"/>
              <a:buNone/>
              <a:defRPr/>
            </a:pPr>
            <a:r>
              <a:rPr lang="en-US" sz="3000" dirty="0">
                <a:solidFill>
                  <a:schemeClr val="bg1"/>
                </a:solidFill>
                <a:sym typeface="Arial"/>
              </a:rPr>
              <a:t>Take Pictures-remember to smile for the camera!</a:t>
            </a:r>
          </a:p>
          <a:p>
            <a:pPr fontAlgn="auto">
              <a:spcBef>
                <a:spcPts val="600"/>
              </a:spcBef>
              <a:spcAft>
                <a:spcPts val="0"/>
              </a:spcAft>
              <a:buClr>
                <a:srgbClr val="000000"/>
              </a:buClr>
              <a:buSzPct val="166666"/>
              <a:buFont typeface="Arial"/>
              <a:buNone/>
              <a:defRPr/>
            </a:pPr>
            <a:r>
              <a:rPr lang="en-US" sz="3000" dirty="0">
                <a:solidFill>
                  <a:schemeClr val="bg1"/>
                </a:solidFill>
                <a:sym typeface="Arial"/>
              </a:rPr>
              <a:t>First Meeting-Party Precinct Caucus</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State Central Delegate</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District Secretary</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or Appoint Election Official</a:t>
            </a:r>
            <a:endParaRPr lang="en-US" sz="3000" dirty="0">
              <a:solidFill>
                <a:schemeClr val="bg1"/>
              </a:solidFill>
              <a:sym typeface="Arial"/>
            </a:endParaRPr>
          </a:p>
          <a:p>
            <a:pPr marL="365760" lvl="1" fontAlgn="auto">
              <a:spcBef>
                <a:spcPts val="480"/>
              </a:spcBef>
              <a:spcAft>
                <a:spcPts val="0"/>
              </a:spcAft>
              <a:buClr>
                <a:srgbClr val="000000"/>
              </a:buClr>
              <a:buSzPct val="100000"/>
              <a:buFont typeface="Courier New"/>
              <a:buNone/>
              <a:defRPr/>
            </a:pPr>
            <a:r>
              <a:rPr lang="en-US" sz="3000" dirty="0">
                <a:solidFill>
                  <a:schemeClr val="bg1"/>
                </a:solidFill>
                <a:sym typeface="Arial"/>
              </a:rPr>
              <a:t>Evening activities may include:</a:t>
            </a:r>
          </a:p>
          <a:p>
            <a:pPr marL="731520"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Motivational Speaker</a:t>
            </a:r>
          </a:p>
          <a:p>
            <a:pPr marL="731520"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Scavenger Hunt</a:t>
            </a:r>
          </a:p>
        </p:txBody>
      </p:sp>
    </p:spTree>
  </p:cSld>
  <p:clrMapOvr>
    <a:masterClrMapping/>
  </p:clrMapOvr>
  <p:transition spd="slow" advTm="18000"/>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5778" name="Picture 2" descr="C:\Users\Riggle\Desktop\IMG_1938.JPG"/>
          <p:cNvPicPr>
            <a:picLocks noChangeAspect="1" noChangeArrowheads="1"/>
          </p:cNvPicPr>
          <p:nvPr/>
        </p:nvPicPr>
        <p:blipFill>
          <a:blip r:embed="rId2"/>
          <a:srcRect/>
          <a:stretch>
            <a:fillRect/>
          </a:stretch>
        </p:blipFill>
        <p:spPr bwMode="auto">
          <a:xfrm>
            <a:off x="1219200" y="533400"/>
            <a:ext cx="6731000" cy="5048250"/>
          </a:xfrm>
          <a:prstGeom prst="rect">
            <a:avLst/>
          </a:prstGeom>
          <a:noFill/>
        </p:spPr>
      </p:pic>
    </p:spTree>
  </p:cSld>
  <p:clrMapOvr>
    <a:masterClrMapping/>
  </p:clrMapOvr>
  <p:transition spd="slow" advTm="4541"/>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Monday</a:t>
            </a:r>
          </a:p>
        </p:txBody>
      </p:sp>
      <p:sp>
        <p:nvSpPr>
          <p:cNvPr id="2457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City Campaigning and Elections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Announcing new Mayors and City Councilman</a:t>
            </a:r>
          </a:p>
          <a:p>
            <a:pPr>
              <a:spcBef>
                <a:spcPts val="600"/>
              </a:spcBef>
              <a:buClr>
                <a:srgbClr val="000000"/>
              </a:buClr>
              <a:buSzPct val="167000"/>
              <a:buFontTx/>
              <a:buChar char="•"/>
            </a:pPr>
            <a:r>
              <a:rPr lang="en-US" sz="3000" dirty="0">
                <a:solidFill>
                  <a:schemeClr val="bg1"/>
                </a:solidFill>
                <a:latin typeface="Arial" charset="0"/>
                <a:cs typeface="Arial" charset="0"/>
              </a:rPr>
              <a:t>Starting City business including appointments and working on ordinances</a:t>
            </a:r>
          </a:p>
          <a:p>
            <a:pPr>
              <a:spcBef>
                <a:spcPts val="600"/>
              </a:spcBef>
              <a:buClr>
                <a:srgbClr val="000000"/>
              </a:buClr>
              <a:buSzPct val="167000"/>
              <a:buFontTx/>
              <a:buChar char="•"/>
            </a:pPr>
            <a:r>
              <a:rPr lang="en-US" sz="3000" dirty="0">
                <a:solidFill>
                  <a:schemeClr val="bg1"/>
                </a:solidFill>
                <a:latin typeface="Arial" charset="0"/>
                <a:cs typeface="Arial" charset="0"/>
              </a:rPr>
              <a:t>Flag Disposal</a:t>
            </a:r>
          </a:p>
        </p:txBody>
      </p:sp>
    </p:spTree>
  </p:cSld>
  <p:clrMapOvr>
    <a:masterClrMapping/>
  </p:clrMapOvr>
  <p:transition spd="slow" advTm="15000"/>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7826" name="Picture 2" descr="D:\2Monday\P1016731.JPG"/>
          <p:cNvPicPr>
            <a:picLocks noChangeAspect="1" noChangeArrowheads="1"/>
          </p:cNvPicPr>
          <p:nvPr/>
        </p:nvPicPr>
        <p:blipFill>
          <a:blip r:embed="rId2"/>
          <a:srcRect/>
          <a:stretch>
            <a:fillRect/>
          </a:stretch>
        </p:blipFill>
        <p:spPr bwMode="auto">
          <a:xfrm>
            <a:off x="3733800" y="2819400"/>
            <a:ext cx="5029200" cy="3771900"/>
          </a:xfrm>
          <a:prstGeom prst="rect">
            <a:avLst/>
          </a:prstGeom>
          <a:noFill/>
        </p:spPr>
      </p:pic>
      <p:pic>
        <p:nvPicPr>
          <p:cNvPr id="77827" name="Picture 3" descr="D:\2Monday\P1016770.JPG"/>
          <p:cNvPicPr>
            <a:picLocks noChangeAspect="1" noChangeArrowheads="1"/>
          </p:cNvPicPr>
          <p:nvPr/>
        </p:nvPicPr>
        <p:blipFill>
          <a:blip r:embed="rId3"/>
          <a:srcRect/>
          <a:stretch>
            <a:fillRect/>
          </a:stretch>
        </p:blipFill>
        <p:spPr bwMode="auto">
          <a:xfrm>
            <a:off x="228600" y="3810000"/>
            <a:ext cx="3759200" cy="2819400"/>
          </a:xfrm>
          <a:prstGeom prst="rect">
            <a:avLst/>
          </a:prstGeom>
          <a:noFill/>
        </p:spPr>
      </p:pic>
      <p:pic>
        <p:nvPicPr>
          <p:cNvPr id="77828" name="Picture 4" descr="D:\2Monday\P1016798.JPG"/>
          <p:cNvPicPr>
            <a:picLocks noChangeAspect="1" noChangeArrowheads="1"/>
          </p:cNvPicPr>
          <p:nvPr/>
        </p:nvPicPr>
        <p:blipFill>
          <a:blip r:embed="rId4"/>
          <a:srcRect/>
          <a:stretch>
            <a:fillRect/>
          </a:stretch>
        </p:blipFill>
        <p:spPr bwMode="auto">
          <a:xfrm>
            <a:off x="228600" y="0"/>
            <a:ext cx="5384800" cy="4038600"/>
          </a:xfrm>
          <a:prstGeom prst="rect">
            <a:avLst/>
          </a:prstGeom>
          <a:noFill/>
        </p:spPr>
      </p:pic>
      <p:pic>
        <p:nvPicPr>
          <p:cNvPr id="77829" name="Picture 5" descr="D:\2Monday\P1016804.JPG"/>
          <p:cNvPicPr>
            <a:picLocks noChangeAspect="1" noChangeArrowheads="1"/>
          </p:cNvPicPr>
          <p:nvPr/>
        </p:nvPicPr>
        <p:blipFill>
          <a:blip r:embed="rId5"/>
          <a:srcRect/>
          <a:stretch>
            <a:fillRect/>
          </a:stretch>
        </p:blipFill>
        <p:spPr bwMode="auto">
          <a:xfrm>
            <a:off x="4775200" y="76200"/>
            <a:ext cx="4368800" cy="3276600"/>
          </a:xfrm>
          <a:prstGeom prst="rect">
            <a:avLst/>
          </a:prstGeom>
          <a:noFill/>
        </p:spPr>
      </p:pic>
    </p:spTree>
  </p:cSld>
  <p:clrMapOvr>
    <a:masterClrMapping/>
  </p:clrMapOvr>
  <p:transition spd="slow" advTm="4541"/>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Tuesday</a:t>
            </a:r>
          </a:p>
        </p:txBody>
      </p:sp>
      <p:sp>
        <p:nvSpPr>
          <p:cNvPr id="25603"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Girls Nation Speakers</a:t>
            </a:r>
          </a:p>
          <a:p>
            <a:pPr>
              <a:spcBef>
                <a:spcPts val="600"/>
              </a:spcBef>
              <a:buClr>
                <a:srgbClr val="000000"/>
              </a:buClr>
              <a:buSzPct val="167000"/>
              <a:buFontTx/>
              <a:buChar char="•"/>
            </a:pPr>
            <a:r>
              <a:rPr lang="en-US" sz="3000" dirty="0">
                <a:solidFill>
                  <a:schemeClr val="bg1"/>
                </a:solidFill>
                <a:latin typeface="Arial" charset="0"/>
                <a:cs typeface="Arial" charset="0"/>
              </a:rPr>
              <a:t>Learning how the two party system works</a:t>
            </a:r>
          </a:p>
          <a:p>
            <a:pPr>
              <a:spcBef>
                <a:spcPts val="600"/>
              </a:spcBef>
              <a:buClr>
                <a:srgbClr val="000000"/>
              </a:buClr>
              <a:buSzPct val="167000"/>
              <a:buFontTx/>
              <a:buChar char="•"/>
            </a:pPr>
            <a:r>
              <a:rPr lang="en-US" sz="3000" dirty="0">
                <a:solidFill>
                  <a:schemeClr val="bg1"/>
                </a:solidFill>
                <a:latin typeface="Arial" charset="0"/>
                <a:cs typeface="Arial" charset="0"/>
              </a:rPr>
              <a:t>Primary Campaign	</a:t>
            </a:r>
          </a:p>
          <a:p>
            <a:pPr>
              <a:spcBef>
                <a:spcPts val="600"/>
              </a:spcBef>
              <a:buClr>
                <a:srgbClr val="000000"/>
              </a:buClr>
              <a:buSzPct val="167000"/>
              <a:buFontTx/>
              <a:buChar char="•"/>
            </a:pPr>
            <a:r>
              <a:rPr lang="en-US" sz="3000" dirty="0">
                <a:solidFill>
                  <a:schemeClr val="bg1"/>
                </a:solidFill>
                <a:latin typeface="Arial" charset="0"/>
                <a:cs typeface="Arial" charset="0"/>
              </a:rPr>
              <a:t>Lots of people running for offices!</a:t>
            </a:r>
          </a:p>
          <a:p>
            <a:pPr>
              <a:spcBef>
                <a:spcPts val="600"/>
              </a:spcBef>
              <a:buClr>
                <a:srgbClr val="000000"/>
              </a:buClr>
              <a:buSzPct val="167000"/>
              <a:buFontTx/>
              <a:buChar char="•"/>
            </a:pPr>
            <a:r>
              <a:rPr lang="en-US" sz="3000" dirty="0">
                <a:solidFill>
                  <a:schemeClr val="bg1"/>
                </a:solidFill>
                <a:latin typeface="Arial" charset="0"/>
                <a:cs typeface="Arial" charset="0"/>
              </a:rPr>
              <a:t>Party Rallies at night.</a:t>
            </a:r>
          </a:p>
          <a:p>
            <a:pPr>
              <a:spcBef>
                <a:spcPts val="600"/>
              </a:spcBef>
              <a:buClr>
                <a:srgbClr val="000000"/>
              </a:buClr>
              <a:buSzPct val="167000"/>
              <a:buFontTx/>
              <a:buChar char="•"/>
            </a:pPr>
            <a:r>
              <a:rPr lang="en-US" sz="3000" dirty="0">
                <a:solidFill>
                  <a:schemeClr val="bg1"/>
                </a:solidFill>
                <a:latin typeface="Arial" charset="0"/>
                <a:cs typeface="Arial" charset="0"/>
              </a:rPr>
              <a:t>LOTS OF FUN!!!  </a:t>
            </a:r>
          </a:p>
        </p:txBody>
      </p:sp>
    </p:spTree>
  </p:cSld>
  <p:clrMapOvr>
    <a:masterClrMapping/>
  </p:clrMapOvr>
  <p:transition spd="slow" advTm="15000"/>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8850" name="Picture 2" descr="D:\3Tuesday\P1016905.JPG"/>
          <p:cNvPicPr>
            <a:picLocks noChangeAspect="1" noChangeArrowheads="1"/>
          </p:cNvPicPr>
          <p:nvPr/>
        </p:nvPicPr>
        <p:blipFill>
          <a:blip r:embed="rId2"/>
          <a:srcRect/>
          <a:stretch>
            <a:fillRect/>
          </a:stretch>
        </p:blipFill>
        <p:spPr bwMode="auto">
          <a:xfrm>
            <a:off x="4114800" y="3505200"/>
            <a:ext cx="4495800" cy="3105150"/>
          </a:xfrm>
          <a:prstGeom prst="rect">
            <a:avLst/>
          </a:prstGeom>
          <a:noFill/>
        </p:spPr>
      </p:pic>
      <p:pic>
        <p:nvPicPr>
          <p:cNvPr id="78851" name="Picture 3" descr="D:\3Tuesday\P1016920.JPG"/>
          <p:cNvPicPr>
            <a:picLocks noChangeAspect="1" noChangeArrowheads="1"/>
          </p:cNvPicPr>
          <p:nvPr/>
        </p:nvPicPr>
        <p:blipFill>
          <a:blip r:embed="rId3"/>
          <a:srcRect/>
          <a:stretch>
            <a:fillRect/>
          </a:stretch>
        </p:blipFill>
        <p:spPr bwMode="auto">
          <a:xfrm>
            <a:off x="228600" y="228600"/>
            <a:ext cx="5638800" cy="4229100"/>
          </a:xfrm>
          <a:prstGeom prst="rect">
            <a:avLst/>
          </a:prstGeom>
          <a:noFill/>
        </p:spPr>
      </p:pic>
    </p:spTree>
  </p:cSld>
  <p:clrMapOvr>
    <a:masterClrMapping/>
  </p:clrMapOvr>
  <p:transition spd="slow" advTm="4541"/>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Wednesday</a:t>
            </a:r>
          </a:p>
        </p:txBody>
      </p:sp>
      <p:sp>
        <p:nvSpPr>
          <p:cNvPr id="26627"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Primary Elections and Results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Party State Convention</a:t>
            </a:r>
          </a:p>
          <a:p>
            <a:pPr>
              <a:spcBef>
                <a:spcPts val="600"/>
              </a:spcBef>
              <a:buClr>
                <a:srgbClr val="000000"/>
              </a:buClr>
              <a:buSzPct val="167000"/>
              <a:buFontTx/>
              <a:buChar char="•"/>
            </a:pPr>
            <a:r>
              <a:rPr lang="en-US" sz="3000" dirty="0">
                <a:solidFill>
                  <a:schemeClr val="bg1"/>
                </a:solidFill>
                <a:latin typeface="Arial" charset="0"/>
                <a:cs typeface="Arial" charset="0"/>
              </a:rPr>
              <a:t>Special Activity</a:t>
            </a:r>
          </a:p>
        </p:txBody>
      </p:sp>
    </p:spTree>
  </p:cSld>
  <p:clrMapOvr>
    <a:masterClrMapping/>
  </p:clrMapOvr>
  <p:transition spd="slow" advTm="17000"/>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9875" name="Picture 3" descr="D:\4Wednesday\P1017036.JPG"/>
          <p:cNvPicPr>
            <a:picLocks noChangeAspect="1" noChangeArrowheads="1"/>
          </p:cNvPicPr>
          <p:nvPr/>
        </p:nvPicPr>
        <p:blipFill>
          <a:blip r:embed="rId2"/>
          <a:srcRect/>
          <a:stretch>
            <a:fillRect/>
          </a:stretch>
        </p:blipFill>
        <p:spPr bwMode="auto">
          <a:xfrm>
            <a:off x="381000" y="228600"/>
            <a:ext cx="4572000" cy="3429000"/>
          </a:xfrm>
          <a:prstGeom prst="rect">
            <a:avLst/>
          </a:prstGeom>
          <a:noFill/>
        </p:spPr>
      </p:pic>
      <p:pic>
        <p:nvPicPr>
          <p:cNvPr id="79874" name="Picture 2" descr="D:\4Wednesday\P1016979.JPG"/>
          <p:cNvPicPr>
            <a:picLocks noChangeAspect="1" noChangeArrowheads="1"/>
          </p:cNvPicPr>
          <p:nvPr/>
        </p:nvPicPr>
        <p:blipFill>
          <a:blip r:embed="rId3"/>
          <a:srcRect/>
          <a:stretch>
            <a:fillRect/>
          </a:stretch>
        </p:blipFill>
        <p:spPr bwMode="auto">
          <a:xfrm>
            <a:off x="3505200" y="2590800"/>
            <a:ext cx="5384800" cy="4038600"/>
          </a:xfrm>
          <a:prstGeom prst="rect">
            <a:avLst/>
          </a:prstGeom>
          <a:noFill/>
        </p:spPr>
      </p:pic>
    </p:spTree>
  </p:cSld>
  <p:clrMapOvr>
    <a:masterClrMapping/>
  </p:clrMapOvr>
  <p:transition spd="slow" advTm="4541"/>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Thursday</a:t>
            </a:r>
          </a:p>
        </p:txBody>
      </p:sp>
      <p:sp>
        <p:nvSpPr>
          <p:cNvPr id="27651"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County and State Rally’s</a:t>
            </a:r>
          </a:p>
          <a:p>
            <a:pPr>
              <a:spcBef>
                <a:spcPts val="600"/>
              </a:spcBef>
              <a:buClr>
                <a:srgbClr val="000000"/>
              </a:buClr>
              <a:buSzPct val="167000"/>
              <a:buFontTx/>
              <a:buChar char="•"/>
            </a:pPr>
            <a:r>
              <a:rPr lang="en-US" sz="3000" dirty="0" err="1">
                <a:solidFill>
                  <a:schemeClr val="bg1"/>
                </a:solidFill>
                <a:latin typeface="Arial" charset="0"/>
                <a:cs typeface="Arial" charset="0"/>
              </a:rPr>
              <a:t>Whistlestop</a:t>
            </a:r>
            <a:r>
              <a:rPr lang="en-US" sz="3000" dirty="0">
                <a:solidFill>
                  <a:schemeClr val="bg1"/>
                </a:solidFill>
                <a:latin typeface="Arial" charset="0"/>
                <a:cs typeface="Arial" charset="0"/>
              </a:rPr>
              <a:t> Campaigns for the Governor and Lt Governor Candidates</a:t>
            </a:r>
          </a:p>
          <a:p>
            <a:pPr>
              <a:spcBef>
                <a:spcPts val="600"/>
              </a:spcBef>
              <a:buClr>
                <a:srgbClr val="000000"/>
              </a:buClr>
              <a:buSzPct val="167000"/>
              <a:buFontTx/>
              <a:buChar char="•"/>
            </a:pPr>
            <a:r>
              <a:rPr lang="en-US" sz="3000" dirty="0">
                <a:solidFill>
                  <a:schemeClr val="bg1"/>
                </a:solidFill>
                <a:latin typeface="Arial" charset="0"/>
                <a:cs typeface="Arial" charset="0"/>
              </a:rPr>
              <a:t>Elections</a:t>
            </a:r>
          </a:p>
          <a:p>
            <a:pPr>
              <a:spcBef>
                <a:spcPts val="600"/>
              </a:spcBef>
              <a:buClr>
                <a:srgbClr val="000000"/>
              </a:buClr>
              <a:buSzPct val="167000"/>
              <a:buFontTx/>
              <a:buChar char="•"/>
            </a:pPr>
            <a:r>
              <a:rPr lang="en-US" sz="3000" dirty="0">
                <a:solidFill>
                  <a:schemeClr val="bg1"/>
                </a:solidFill>
                <a:latin typeface="Arial" charset="0"/>
                <a:cs typeface="Arial" charset="0"/>
              </a:rPr>
              <a:t>Election Results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Organizing of House and Senate</a:t>
            </a:r>
          </a:p>
          <a:p>
            <a:pPr>
              <a:spcBef>
                <a:spcPts val="600"/>
              </a:spcBef>
              <a:buClr>
                <a:srgbClr val="000000"/>
              </a:buClr>
              <a:buSzPct val="167000"/>
              <a:buFontTx/>
              <a:buChar char="•"/>
            </a:pPr>
            <a:r>
              <a:rPr lang="en-US" sz="3000" dirty="0">
                <a:solidFill>
                  <a:schemeClr val="bg1"/>
                </a:solidFill>
                <a:latin typeface="Arial" charset="0"/>
                <a:cs typeface="Arial" charset="0"/>
              </a:rPr>
              <a:t>Fun Activities in the evening</a:t>
            </a:r>
          </a:p>
          <a:p>
            <a:pPr>
              <a:spcBef>
                <a:spcPts val="600"/>
              </a:spcBef>
              <a:buClr>
                <a:srgbClr val="000000"/>
              </a:buClr>
              <a:buSzPct val="167000"/>
              <a:buFontTx/>
              <a:buChar char="•"/>
            </a:pPr>
            <a:r>
              <a:rPr lang="en-US" sz="3000" dirty="0">
                <a:solidFill>
                  <a:schemeClr val="bg1"/>
                </a:solidFill>
                <a:latin typeface="Arial" charset="0"/>
                <a:cs typeface="Arial" charset="0"/>
              </a:rPr>
              <a:t>Candle Light Ceremony</a:t>
            </a:r>
          </a:p>
        </p:txBody>
      </p:sp>
    </p:spTree>
  </p:cSld>
  <p:clrMapOvr>
    <a:masterClrMapping/>
  </p:clrMapOvr>
  <p:transition spd="slow" advTm="18000"/>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80898" name="Picture 2" descr="D:\5Thursday resized\P1017170.JPG"/>
          <p:cNvPicPr>
            <a:picLocks noChangeAspect="1" noChangeArrowheads="1"/>
          </p:cNvPicPr>
          <p:nvPr/>
        </p:nvPicPr>
        <p:blipFill>
          <a:blip r:embed="rId2"/>
          <a:srcRect/>
          <a:stretch>
            <a:fillRect/>
          </a:stretch>
        </p:blipFill>
        <p:spPr bwMode="auto">
          <a:xfrm>
            <a:off x="4038600" y="3048000"/>
            <a:ext cx="4648200" cy="3486150"/>
          </a:xfrm>
          <a:prstGeom prst="rect">
            <a:avLst/>
          </a:prstGeom>
          <a:noFill/>
        </p:spPr>
      </p:pic>
      <p:pic>
        <p:nvPicPr>
          <p:cNvPr id="80899" name="Picture 3" descr="D:\5Thursday resized\P1017253.JPG"/>
          <p:cNvPicPr>
            <a:picLocks noChangeAspect="1" noChangeArrowheads="1"/>
          </p:cNvPicPr>
          <p:nvPr/>
        </p:nvPicPr>
        <p:blipFill>
          <a:blip r:embed="rId3"/>
          <a:srcRect/>
          <a:stretch>
            <a:fillRect/>
          </a:stretch>
        </p:blipFill>
        <p:spPr bwMode="auto">
          <a:xfrm>
            <a:off x="304800" y="228600"/>
            <a:ext cx="5181600" cy="3886200"/>
          </a:xfrm>
          <a:prstGeom prst="rect">
            <a:avLst/>
          </a:prstGeom>
          <a:noFill/>
        </p:spPr>
      </p:pic>
    </p:spTree>
  </p:cSld>
  <p:clrMapOvr>
    <a:masterClrMapping/>
  </p:clrMapOvr>
  <p:transition spd="slow" advTm="4541"/>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Shape 54"/>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Welcome!</a:t>
            </a:r>
          </a:p>
        </p:txBody>
      </p:sp>
      <p:sp>
        <p:nvSpPr>
          <p:cNvPr id="55" name="Shape 55"/>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Congratulations on your selection to Iowa Girls State, one of the premiere programs of the Iowa American Legion Auxiliary.</a:t>
            </a:r>
          </a:p>
          <a:p>
            <a:pPr>
              <a:spcBef>
                <a:spcPts val="600"/>
              </a:spcBef>
              <a:buClr>
                <a:srgbClr val="000000"/>
              </a:buClr>
              <a:buSzPct val="167000"/>
            </a:pPr>
            <a:r>
              <a:rPr lang="en-US" sz="3000" dirty="0">
                <a:solidFill>
                  <a:schemeClr val="bg1"/>
                </a:solidFill>
                <a:latin typeface="Arial" charset="0"/>
                <a:cs typeface="Arial" charset="0"/>
              </a:rPr>
              <a:t>This presentation will prepare you to attend the Girls State session this summer, and attempt to answer any questions you might have at this time.</a:t>
            </a:r>
          </a:p>
          <a:p>
            <a:pPr>
              <a:spcBef>
                <a:spcPts val="600"/>
              </a:spcBef>
              <a:buClr>
                <a:srgbClr val="000000"/>
              </a:buClr>
              <a:buSzPct val="167000"/>
              <a:buFontTx/>
              <a:buChar char="•"/>
            </a:pPr>
            <a:endParaRPr lang="en-US" sz="3000" dirty="0">
              <a:solidFill>
                <a:schemeClr val="bg1"/>
              </a:solidFill>
              <a:latin typeface="Arial" charset="0"/>
              <a:cs typeface="Arial" charset="0"/>
            </a:endParaRPr>
          </a:p>
        </p:txBody>
      </p:sp>
      <p:pic>
        <p:nvPicPr>
          <p:cNvPr id="6" name="~PP297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96325" y="6410325"/>
            <a:ext cx="304800" cy="304800"/>
          </a:xfrm>
          <a:prstGeom prst="rect">
            <a:avLst/>
          </a:prstGeom>
        </p:spPr>
      </p:pic>
    </p:spTree>
    <p:custDataLst>
      <p:tags r:id="rId1"/>
    </p:custDataLst>
  </p:cSld>
  <p:clrMapOvr>
    <a:masterClrMapping/>
  </p:clrMapOvr>
  <p:transition spd="slow" advTm="12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5">
                                            <p:txEl>
                                              <p:pRg st="2" end="2"/>
                                            </p:txEl>
                                          </p:spTgt>
                                        </p:tgtEl>
                                        <p:attrNameLst>
                                          <p:attrName>style.visibility</p:attrName>
                                        </p:attrNameLst>
                                      </p:cBhvr>
                                      <p:to>
                                        <p:strVal val="visible"/>
                                      </p:to>
                                    </p:set>
                                    <p:animEffect transition="in" filter="fade">
                                      <p:cBhvr>
                                        <p:cTn id="10" dur="2000"/>
                                        <p:tgtEl>
                                          <p:spTgt spid="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4994" name="Picture 2" descr="D:\6Thursday night resized\100_9027.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transition spd="slow" advTm="4541"/>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Friday</a:t>
            </a:r>
          </a:p>
        </p:txBody>
      </p:sp>
      <p:sp>
        <p:nvSpPr>
          <p:cNvPr id="28675"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Governors Appointments</a:t>
            </a:r>
          </a:p>
          <a:p>
            <a:pPr>
              <a:spcBef>
                <a:spcPts val="600"/>
              </a:spcBef>
              <a:buClr>
                <a:srgbClr val="000000"/>
              </a:buClr>
              <a:buSzPct val="167000"/>
              <a:buFontTx/>
              <a:buChar char="•"/>
            </a:pPr>
            <a:r>
              <a:rPr lang="en-US" sz="3000" dirty="0">
                <a:solidFill>
                  <a:schemeClr val="bg1"/>
                </a:solidFill>
                <a:latin typeface="Arial" charset="0"/>
                <a:cs typeface="Arial" charset="0"/>
              </a:rPr>
              <a:t>County Appointments</a:t>
            </a:r>
          </a:p>
          <a:p>
            <a:pPr>
              <a:spcBef>
                <a:spcPts val="600"/>
              </a:spcBef>
              <a:buClr>
                <a:srgbClr val="000000"/>
              </a:buClr>
              <a:buSzPct val="167000"/>
              <a:buFontTx/>
              <a:buChar char="•"/>
            </a:pPr>
            <a:r>
              <a:rPr lang="en-US" sz="3000" dirty="0">
                <a:solidFill>
                  <a:schemeClr val="bg1"/>
                </a:solidFill>
                <a:latin typeface="Arial" charset="0"/>
                <a:cs typeface="Arial" charset="0"/>
              </a:rPr>
              <a:t>House and Senate Meetings</a:t>
            </a:r>
          </a:p>
          <a:p>
            <a:pPr>
              <a:spcBef>
                <a:spcPts val="600"/>
              </a:spcBef>
              <a:buClr>
                <a:srgbClr val="000000"/>
              </a:buClr>
              <a:buSzPct val="167000"/>
              <a:buFontTx/>
              <a:buChar char="•"/>
            </a:pPr>
            <a:r>
              <a:rPr lang="en-US" sz="3000" dirty="0">
                <a:solidFill>
                  <a:schemeClr val="bg1"/>
                </a:solidFill>
                <a:latin typeface="Arial" charset="0"/>
                <a:cs typeface="Arial" charset="0"/>
              </a:rPr>
              <a:t>County Trials</a:t>
            </a:r>
          </a:p>
          <a:p>
            <a:pPr>
              <a:spcBef>
                <a:spcPts val="600"/>
              </a:spcBef>
              <a:buClr>
                <a:srgbClr val="000000"/>
              </a:buClr>
              <a:buSzPct val="167000"/>
              <a:buFontTx/>
              <a:buChar char="•"/>
            </a:pPr>
            <a:r>
              <a:rPr lang="en-US" sz="3000" dirty="0">
                <a:solidFill>
                  <a:schemeClr val="bg1"/>
                </a:solidFill>
                <a:latin typeface="Arial" charset="0"/>
                <a:cs typeface="Arial" charset="0"/>
              </a:rPr>
              <a:t>Inauguration practice</a:t>
            </a:r>
          </a:p>
          <a:p>
            <a:pPr>
              <a:spcBef>
                <a:spcPts val="600"/>
              </a:spcBef>
              <a:buClr>
                <a:srgbClr val="000000"/>
              </a:buClr>
              <a:buSzPct val="167000"/>
              <a:buFontTx/>
              <a:buChar char="•"/>
            </a:pPr>
            <a:r>
              <a:rPr lang="en-US" sz="3000" dirty="0">
                <a:solidFill>
                  <a:schemeClr val="bg1"/>
                </a:solidFill>
                <a:latin typeface="Arial" charset="0"/>
                <a:cs typeface="Arial" charset="0"/>
              </a:rPr>
              <a:t>Hors D’oeuvres Reception for Girls </a:t>
            </a:r>
            <a:r>
              <a:rPr lang="en-US" sz="3000" dirty="0" err="1">
                <a:solidFill>
                  <a:schemeClr val="bg1"/>
                </a:solidFill>
                <a:latin typeface="Arial" charset="0"/>
                <a:cs typeface="Arial" charset="0"/>
              </a:rPr>
              <a:t>Staters</a:t>
            </a:r>
            <a:endParaRPr lang="en-US" sz="3000" dirty="0">
              <a:solidFill>
                <a:schemeClr val="bg1"/>
              </a:solidFill>
              <a:latin typeface="Arial" charset="0"/>
              <a:cs typeface="Arial" charset="0"/>
            </a:endParaRPr>
          </a:p>
          <a:p>
            <a:pPr>
              <a:spcBef>
                <a:spcPts val="600"/>
              </a:spcBef>
              <a:buClr>
                <a:srgbClr val="000000"/>
              </a:buClr>
              <a:buSzPct val="167000"/>
              <a:buFontTx/>
              <a:buChar char="•"/>
            </a:pPr>
            <a:r>
              <a:rPr lang="en-US" sz="3000" dirty="0">
                <a:solidFill>
                  <a:schemeClr val="bg1"/>
                </a:solidFill>
                <a:latin typeface="Arial" charset="0"/>
                <a:cs typeface="Arial" charset="0"/>
              </a:rPr>
              <a:t>Flag Lowering</a:t>
            </a:r>
          </a:p>
          <a:p>
            <a:pPr>
              <a:spcBef>
                <a:spcPts val="600"/>
              </a:spcBef>
              <a:buClr>
                <a:srgbClr val="000000"/>
              </a:buClr>
              <a:buSzPct val="167000"/>
              <a:buFontTx/>
              <a:buChar char="•"/>
            </a:pPr>
            <a:r>
              <a:rPr lang="en-US" sz="3000" dirty="0">
                <a:solidFill>
                  <a:schemeClr val="bg1"/>
                </a:solidFill>
                <a:latin typeface="Arial" charset="0"/>
                <a:cs typeface="Arial" charset="0"/>
              </a:rPr>
              <a:t>Inauguration</a:t>
            </a:r>
          </a:p>
          <a:p>
            <a:pPr>
              <a:spcBef>
                <a:spcPts val="600"/>
              </a:spcBef>
              <a:buClr>
                <a:srgbClr val="000000"/>
              </a:buClr>
              <a:buSzPct val="167000"/>
              <a:buFontTx/>
              <a:buChar char="•"/>
            </a:pPr>
            <a:r>
              <a:rPr lang="en-US" sz="3000" dirty="0">
                <a:solidFill>
                  <a:schemeClr val="bg1"/>
                </a:solidFill>
                <a:latin typeface="Arial" charset="0"/>
                <a:cs typeface="Arial" charset="0"/>
              </a:rPr>
              <a:t>Good-Bye</a:t>
            </a:r>
          </a:p>
        </p:txBody>
      </p:sp>
    </p:spTree>
  </p:cSld>
  <p:clrMapOvr>
    <a:masterClrMapping/>
  </p:clrMapOvr>
  <p:transition spd="slow" advTm="18000"/>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22" name="Picture 2" descr="D:\7Friday resized\100_9059.jpg"/>
          <p:cNvPicPr>
            <a:picLocks noChangeAspect="1" noChangeArrowheads="1"/>
          </p:cNvPicPr>
          <p:nvPr/>
        </p:nvPicPr>
        <p:blipFill>
          <a:blip r:embed="rId2"/>
          <a:srcRect/>
          <a:stretch>
            <a:fillRect/>
          </a:stretch>
        </p:blipFill>
        <p:spPr bwMode="auto">
          <a:xfrm>
            <a:off x="381000" y="304799"/>
            <a:ext cx="8153400" cy="6115051"/>
          </a:xfrm>
          <a:prstGeom prst="rect">
            <a:avLst/>
          </a:prstGeom>
          <a:noFill/>
        </p:spPr>
      </p:pic>
    </p:spTree>
  </p:cSld>
  <p:clrMapOvr>
    <a:masterClrMapping/>
  </p:clrMapOvr>
  <p:transition spd="slow" advTm="4541"/>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Inauguration Information</a:t>
            </a:r>
          </a:p>
        </p:txBody>
      </p:sp>
      <p:sp>
        <p:nvSpPr>
          <p:cNvPr id="3" name="Text Placeholder 2"/>
          <p:cNvSpPr>
            <a:spLocks noGrp="1"/>
          </p:cNvSpPr>
          <p:nvPr>
            <p:ph type="body" idx="1"/>
          </p:nvPr>
        </p:nvSpPr>
        <p:spPr>
          <a:xfrm>
            <a:off x="457200" y="1143000"/>
            <a:ext cx="8229600" cy="4967700"/>
          </a:xfrm>
        </p:spPr>
        <p:txBody>
          <a:bodyPr/>
          <a:lstStyle/>
          <a:p>
            <a:r>
              <a:rPr lang="en-US" dirty="0">
                <a:solidFill>
                  <a:schemeClr val="bg1"/>
                </a:solidFill>
              </a:rPr>
              <a:t>Inauguration is the culmination of the week. </a:t>
            </a:r>
          </a:p>
          <a:p>
            <a:r>
              <a:rPr lang="en-US" dirty="0">
                <a:solidFill>
                  <a:schemeClr val="bg1"/>
                </a:solidFill>
              </a:rPr>
              <a:t>Governor and her top officials are sworn in.</a:t>
            </a:r>
          </a:p>
          <a:p>
            <a:r>
              <a:rPr lang="en-US" dirty="0">
                <a:solidFill>
                  <a:schemeClr val="bg1"/>
                </a:solidFill>
              </a:rPr>
              <a:t>Parents and Guests are welcome.</a:t>
            </a:r>
          </a:p>
          <a:p>
            <a:r>
              <a:rPr lang="en-US" dirty="0">
                <a:solidFill>
                  <a:schemeClr val="bg1"/>
                </a:solidFill>
              </a:rPr>
              <a:t>Flag Ceremony – 5:00 PM  (Flag Pole)</a:t>
            </a:r>
          </a:p>
          <a:p>
            <a:r>
              <a:rPr lang="en-US" dirty="0">
                <a:solidFill>
                  <a:schemeClr val="bg1"/>
                </a:solidFill>
              </a:rPr>
              <a:t>Inauguration Program – 5:15 PM </a:t>
            </a:r>
          </a:p>
          <a:p>
            <a:pPr>
              <a:buNone/>
            </a:pPr>
            <a:r>
              <a:rPr lang="en-US" dirty="0">
                <a:solidFill>
                  <a:schemeClr val="bg1"/>
                </a:solidFill>
              </a:rPr>
              <a:t>    Scholarships awarded.</a:t>
            </a:r>
          </a:p>
          <a:p>
            <a:r>
              <a:rPr lang="en-US" dirty="0">
                <a:solidFill>
                  <a:schemeClr val="bg1"/>
                </a:solidFill>
              </a:rPr>
              <a:t>Girls Nation Senators announced.</a:t>
            </a:r>
          </a:p>
          <a:p>
            <a:r>
              <a:rPr lang="en-US" dirty="0">
                <a:solidFill>
                  <a:schemeClr val="bg1"/>
                </a:solidFill>
              </a:rPr>
              <a:t>Retiring Governor farewell address.</a:t>
            </a:r>
          </a:p>
        </p:txBody>
      </p:sp>
      <p:pic>
        <p:nvPicPr>
          <p:cNvPr id="4" name="~PP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8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82946" name="Picture 2" descr="D:\7Friday resized\100_9066.jpg"/>
          <p:cNvPicPr>
            <a:picLocks noChangeAspect="1" noChangeArrowheads="1"/>
          </p:cNvPicPr>
          <p:nvPr/>
        </p:nvPicPr>
        <p:blipFill>
          <a:blip r:embed="rId2"/>
          <a:srcRect/>
          <a:stretch>
            <a:fillRect/>
          </a:stretch>
        </p:blipFill>
        <p:spPr bwMode="auto">
          <a:xfrm>
            <a:off x="381000" y="228600"/>
            <a:ext cx="4057650" cy="3043238"/>
          </a:xfrm>
          <a:prstGeom prst="rect">
            <a:avLst/>
          </a:prstGeom>
          <a:noFill/>
        </p:spPr>
      </p:pic>
      <p:pic>
        <p:nvPicPr>
          <p:cNvPr id="82947" name="Picture 3" descr="D:\7Friday resized\100_9085.jpg"/>
          <p:cNvPicPr>
            <a:picLocks noChangeAspect="1" noChangeArrowheads="1"/>
          </p:cNvPicPr>
          <p:nvPr/>
        </p:nvPicPr>
        <p:blipFill>
          <a:blip r:embed="rId3"/>
          <a:srcRect/>
          <a:stretch>
            <a:fillRect/>
          </a:stretch>
        </p:blipFill>
        <p:spPr bwMode="auto">
          <a:xfrm>
            <a:off x="3714750" y="2786062"/>
            <a:ext cx="5429250" cy="4071938"/>
          </a:xfrm>
          <a:prstGeom prst="rect">
            <a:avLst/>
          </a:prstGeom>
          <a:noFill/>
        </p:spPr>
      </p:pic>
    </p:spTree>
  </p:cSld>
  <p:clrMapOvr>
    <a:masterClrMapping/>
  </p:clrMapOvr>
  <p:transition spd="slow" advTm="4541"/>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Everyday Activities</a:t>
            </a:r>
          </a:p>
        </p:txBody>
      </p:sp>
      <p:sp>
        <p:nvSpPr>
          <p:cNvPr id="30723"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Flag Raising</a:t>
            </a:r>
          </a:p>
          <a:p>
            <a:pPr>
              <a:spcBef>
                <a:spcPts val="600"/>
              </a:spcBef>
              <a:buClr>
                <a:srgbClr val="000000"/>
              </a:buClr>
              <a:buSzPct val="167000"/>
              <a:buFontTx/>
              <a:buChar char="•"/>
            </a:pPr>
            <a:r>
              <a:rPr lang="en-US" sz="3000" dirty="0">
                <a:solidFill>
                  <a:schemeClr val="bg1"/>
                </a:solidFill>
                <a:latin typeface="Arial" charset="0"/>
                <a:cs typeface="Arial" charset="0"/>
              </a:rPr>
              <a:t>Flag Lowering</a:t>
            </a:r>
          </a:p>
          <a:p>
            <a:pPr>
              <a:spcBef>
                <a:spcPts val="600"/>
              </a:spcBef>
              <a:buClr>
                <a:srgbClr val="000000"/>
              </a:buClr>
              <a:buSzPct val="167000"/>
              <a:buFontTx/>
              <a:buChar char="•"/>
            </a:pPr>
            <a:r>
              <a:rPr lang="en-US" sz="3000" dirty="0">
                <a:solidFill>
                  <a:schemeClr val="bg1"/>
                </a:solidFill>
                <a:latin typeface="Arial" charset="0"/>
                <a:cs typeface="Arial" charset="0"/>
              </a:rPr>
              <a:t>Morning </a:t>
            </a:r>
            <a:r>
              <a:rPr lang="en-US" sz="3000" dirty="0" err="1">
                <a:solidFill>
                  <a:schemeClr val="bg1"/>
                </a:solidFill>
                <a:latin typeface="Arial" charset="0"/>
                <a:cs typeface="Arial" charset="0"/>
              </a:rPr>
              <a:t>Medatation</a:t>
            </a:r>
            <a:r>
              <a:rPr lang="en-US" sz="3000" dirty="0">
                <a:solidFill>
                  <a:schemeClr val="bg1"/>
                </a:solidFill>
                <a:latin typeface="Arial" charset="0"/>
                <a:cs typeface="Arial" charset="0"/>
              </a:rPr>
              <a:t> </a:t>
            </a:r>
          </a:p>
          <a:p>
            <a:pPr>
              <a:spcBef>
                <a:spcPts val="600"/>
              </a:spcBef>
              <a:buClr>
                <a:srgbClr val="000000"/>
              </a:buClr>
              <a:buSzPct val="167000"/>
              <a:buFontTx/>
              <a:buChar char="•"/>
            </a:pPr>
            <a:r>
              <a:rPr lang="en-US" sz="3000" dirty="0">
                <a:solidFill>
                  <a:schemeClr val="bg1"/>
                </a:solidFill>
                <a:latin typeface="Arial" charset="0"/>
                <a:cs typeface="Arial" charset="0"/>
              </a:rPr>
              <a:t>Chorus</a:t>
            </a:r>
          </a:p>
          <a:p>
            <a:pPr>
              <a:spcBef>
                <a:spcPts val="600"/>
              </a:spcBef>
              <a:buClr>
                <a:srgbClr val="000000"/>
              </a:buClr>
              <a:buSzPct val="167000"/>
              <a:buFontTx/>
              <a:buChar char="•"/>
            </a:pPr>
            <a:r>
              <a:rPr lang="en-US" sz="3000" dirty="0">
                <a:solidFill>
                  <a:schemeClr val="bg1"/>
                </a:solidFill>
                <a:latin typeface="Arial" charset="0"/>
                <a:cs typeface="Arial" charset="0"/>
              </a:rPr>
              <a:t>Reflection Time</a:t>
            </a:r>
          </a:p>
          <a:p>
            <a:pPr>
              <a:spcBef>
                <a:spcPts val="600"/>
              </a:spcBef>
              <a:buClr>
                <a:srgbClr val="000000"/>
              </a:buClr>
              <a:buSzPct val="167000"/>
              <a:buNone/>
            </a:pPr>
            <a:r>
              <a:rPr lang="en-US" sz="3000" dirty="0">
                <a:solidFill>
                  <a:schemeClr val="bg1"/>
                </a:solidFill>
                <a:latin typeface="Arial" charset="0"/>
                <a:cs typeface="Arial" charset="0"/>
              </a:rPr>
              <a:t>This is a time where your floor will get together and discuss what happened during the day and go over what will happen the next day.</a:t>
            </a:r>
          </a:p>
          <a:p>
            <a:pPr>
              <a:spcBef>
                <a:spcPts val="600"/>
              </a:spcBef>
              <a:buClr>
                <a:srgbClr val="000000"/>
              </a:buClr>
              <a:buSzPct val="167000"/>
              <a:buNone/>
            </a:pPr>
            <a:r>
              <a:rPr lang="en-US" sz="3000" dirty="0">
                <a:solidFill>
                  <a:schemeClr val="bg1"/>
                </a:solidFill>
                <a:latin typeface="Arial" charset="0"/>
                <a:cs typeface="Arial" charset="0"/>
              </a:rPr>
              <a:t>	</a:t>
            </a:r>
          </a:p>
        </p:txBody>
      </p:sp>
      <p:pic>
        <p:nvPicPr>
          <p:cNvPr id="4" name="~PP210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6802" name="Picture 2" descr="D:\2Monday\P1016708.JPG"/>
          <p:cNvPicPr>
            <a:picLocks noChangeAspect="1" noChangeArrowheads="1"/>
          </p:cNvPicPr>
          <p:nvPr/>
        </p:nvPicPr>
        <p:blipFill>
          <a:blip r:embed="rId2"/>
          <a:srcRect/>
          <a:stretch>
            <a:fillRect/>
          </a:stretch>
        </p:blipFill>
        <p:spPr bwMode="auto">
          <a:xfrm>
            <a:off x="304800" y="152400"/>
            <a:ext cx="4267200" cy="3200400"/>
          </a:xfrm>
          <a:prstGeom prst="rect">
            <a:avLst/>
          </a:prstGeom>
          <a:noFill/>
        </p:spPr>
      </p:pic>
      <p:pic>
        <p:nvPicPr>
          <p:cNvPr id="76803" name="Picture 3" descr="D:\2Monday\P1016722.JPG"/>
          <p:cNvPicPr>
            <a:picLocks noChangeAspect="1" noChangeArrowheads="1"/>
          </p:cNvPicPr>
          <p:nvPr/>
        </p:nvPicPr>
        <p:blipFill>
          <a:blip r:embed="rId3"/>
          <a:srcRect/>
          <a:stretch>
            <a:fillRect/>
          </a:stretch>
        </p:blipFill>
        <p:spPr bwMode="auto">
          <a:xfrm>
            <a:off x="4572000" y="1066800"/>
            <a:ext cx="4572000" cy="3429000"/>
          </a:xfrm>
          <a:prstGeom prst="rect">
            <a:avLst/>
          </a:prstGeom>
          <a:noFill/>
        </p:spPr>
      </p:pic>
      <p:pic>
        <p:nvPicPr>
          <p:cNvPr id="76804" name="Picture 4" descr="D:\4Wednesday\P1017055.JPG"/>
          <p:cNvPicPr>
            <a:picLocks noChangeAspect="1" noChangeArrowheads="1"/>
          </p:cNvPicPr>
          <p:nvPr/>
        </p:nvPicPr>
        <p:blipFill>
          <a:blip r:embed="rId4"/>
          <a:srcRect/>
          <a:stretch>
            <a:fillRect/>
          </a:stretch>
        </p:blipFill>
        <p:spPr bwMode="auto">
          <a:xfrm>
            <a:off x="304800" y="2971800"/>
            <a:ext cx="4724400" cy="3543300"/>
          </a:xfrm>
          <a:prstGeom prst="rect">
            <a:avLst/>
          </a:prstGeom>
          <a:noFill/>
        </p:spPr>
      </p:pic>
    </p:spTree>
  </p:cSld>
  <p:clrMapOvr>
    <a:masterClrMapping/>
  </p:clrMapOvr>
  <p:transition spd="slow" advTm="4541"/>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Shape 114"/>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Girls State Schedule Overview	</a:t>
            </a:r>
          </a:p>
        </p:txBody>
      </p:sp>
      <p:sp>
        <p:nvSpPr>
          <p:cNvPr id="115" name="Shape 115"/>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2400" dirty="0">
                <a:solidFill>
                  <a:schemeClr val="bg1"/>
                </a:solidFill>
                <a:latin typeface="Arial" charset="0"/>
                <a:cs typeface="Arial" charset="0"/>
              </a:rPr>
              <a:t>Guest Speakers include amazing women who many times are former Girls Staters and have achieved great things in their careers.  </a:t>
            </a:r>
          </a:p>
          <a:p>
            <a:pPr>
              <a:spcBef>
                <a:spcPts val="600"/>
              </a:spcBef>
              <a:buClr>
                <a:srgbClr val="000000"/>
              </a:buClr>
              <a:buSzPct val="167000"/>
            </a:pPr>
            <a:r>
              <a:rPr lang="en-US" sz="2400" dirty="0">
                <a:solidFill>
                  <a:schemeClr val="bg1"/>
                </a:solidFill>
                <a:latin typeface="Arial" charset="0"/>
                <a:cs typeface="Arial" charset="0"/>
              </a:rPr>
              <a:t>Chorus rehearsal:  Everyone sings!  You will be amazed at how wonderful the chorus sounds at the end of the week as part of the Inauguration ceremony.</a:t>
            </a:r>
          </a:p>
          <a:p>
            <a:pPr>
              <a:spcBef>
                <a:spcPts val="600"/>
              </a:spcBef>
              <a:buClr>
                <a:srgbClr val="000000"/>
              </a:buClr>
              <a:buSzPct val="167000"/>
            </a:pPr>
            <a:r>
              <a:rPr lang="en-US" sz="2400" dirty="0">
                <a:solidFill>
                  <a:schemeClr val="bg1"/>
                </a:solidFill>
                <a:latin typeface="Arial" charset="0"/>
                <a:cs typeface="Arial" charset="0"/>
              </a:rPr>
              <a:t>There will be daily messages from the Girls State Governor and President of the Iowa Department of American Legion Auxiliary.</a:t>
            </a:r>
          </a:p>
          <a:p>
            <a:pPr>
              <a:spcBef>
                <a:spcPts val="600"/>
              </a:spcBef>
              <a:buClr>
                <a:srgbClr val="000000"/>
              </a:buClr>
              <a:buSzPct val="167000"/>
            </a:pPr>
            <a:r>
              <a:rPr lang="en-US" sz="2400" dirty="0">
                <a:solidFill>
                  <a:schemeClr val="bg1"/>
                </a:solidFill>
                <a:latin typeface="Arial" charset="0"/>
                <a:cs typeface="Arial" charset="0"/>
              </a:rPr>
              <a:t>There will be Government Activities every day.  They will be “learning by doing” activities so you should jump right in to fully participate in the program. </a:t>
            </a:r>
          </a:p>
        </p:txBody>
      </p:sp>
      <p:pic>
        <p:nvPicPr>
          <p:cNvPr id="12" name="~PP370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33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hape 120"/>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FFFF00"/>
                </a:solidFill>
                <a:latin typeface="Arial" charset="0"/>
                <a:cs typeface="Arial" charset="0"/>
                <a:sym typeface="Arial" charset="0"/>
              </a:rPr>
              <a:t>		</a:t>
            </a:r>
            <a:r>
              <a:rPr lang="en-US" dirty="0">
                <a:solidFill>
                  <a:schemeClr val="bg1"/>
                </a:solidFill>
                <a:latin typeface="Arial" charset="0"/>
                <a:cs typeface="Arial" charset="0"/>
                <a:sym typeface="Arial" charset="0"/>
              </a:rPr>
              <a:t>Flag Ceremony</a:t>
            </a:r>
            <a:r>
              <a:rPr lang="en-US" dirty="0">
                <a:solidFill>
                  <a:srgbClr val="FFFF00"/>
                </a:solidFill>
                <a:latin typeface="Arial" charset="0"/>
                <a:cs typeface="Arial" charset="0"/>
                <a:sym typeface="Arial" charset="0"/>
              </a:rPr>
              <a:t>	</a:t>
            </a:r>
          </a:p>
        </p:txBody>
      </p:sp>
      <p:sp>
        <p:nvSpPr>
          <p:cNvPr id="121" name="Shape 121"/>
          <p:cNvSpPr txBox="1">
            <a:spLocks noGrp="1"/>
          </p:cNvSpPr>
          <p:nvPr>
            <p:ph type="body" idx="1"/>
          </p:nvPr>
        </p:nvSpPr>
        <p:spPr>
          <a:xfrm>
            <a:off x="457200" y="1600200"/>
            <a:ext cx="8229600" cy="4967288"/>
          </a:xfrm>
          <a:ln cap="flat">
            <a:noFill/>
            <a:round/>
            <a:headEnd type="none" w="med" len="med"/>
            <a:tailEnd type="none" w="med" len="med"/>
          </a:ln>
        </p:spPr>
        <p:txBody>
          <a:bodyPr rtlCol="0">
            <a:normAutofit/>
          </a:bodyPr>
          <a:lstStyle/>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Iowa Girls State is sponsored by the Iowa American Legion Auxiliary, a women’s patriotic organization whose beliefs are for God and Country.</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Each day, Girls State citizens raise and lower the flag in a special ceremony.</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Your city will have a chance to do either flag lowering or flag raising.  Volunteer for the chance to do this.</a:t>
            </a:r>
          </a:p>
        </p:txBody>
      </p:sp>
      <p:pic>
        <p:nvPicPr>
          <p:cNvPr id="16" name="~PP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Shape 12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Service Projects	</a:t>
            </a:r>
          </a:p>
        </p:txBody>
      </p:sp>
      <p:sp>
        <p:nvSpPr>
          <p:cNvPr id="127" name="Shape 127"/>
          <p:cNvSpPr>
            <a:spLocks noGrp="1"/>
          </p:cNvSpPr>
          <p:nvPr>
            <p:ph type="body" idx="1"/>
          </p:nvPr>
        </p:nvSpPr>
        <p:spPr>
          <a:xfrm>
            <a:off x="457200" y="1600200"/>
            <a:ext cx="8229600" cy="4967288"/>
          </a:xfrm>
        </p:spPr>
        <p:txBody>
          <a:bodyPr/>
          <a:lstStyle/>
          <a:p>
            <a:pPr>
              <a:spcBef>
                <a:spcPts val="600"/>
              </a:spcBef>
              <a:buClr>
                <a:srgbClr val="000000"/>
              </a:buClr>
              <a:buSzPct val="167000"/>
              <a:buNone/>
            </a:pPr>
            <a:r>
              <a:rPr lang="en-US" sz="2400" dirty="0">
                <a:solidFill>
                  <a:schemeClr val="bg1"/>
                </a:solidFill>
                <a:latin typeface="Arial" charset="0"/>
                <a:cs typeface="Arial" charset="0"/>
              </a:rPr>
              <a:t>Past donations have been made to:</a:t>
            </a:r>
          </a:p>
          <a:p>
            <a:pPr>
              <a:spcBef>
                <a:spcPts val="600"/>
              </a:spcBef>
              <a:buClr>
                <a:srgbClr val="000000"/>
              </a:buClr>
              <a:buSzPct val="167000"/>
            </a:pPr>
            <a:r>
              <a:rPr lang="en-US" sz="2400" dirty="0">
                <a:solidFill>
                  <a:schemeClr val="bg1"/>
                </a:solidFill>
                <a:latin typeface="Arial" charset="0"/>
                <a:cs typeface="Arial" charset="0"/>
              </a:rPr>
              <a:t>Iowa Veterans Home</a:t>
            </a:r>
          </a:p>
          <a:p>
            <a:pPr>
              <a:spcBef>
                <a:spcPts val="600"/>
              </a:spcBef>
              <a:buClr>
                <a:srgbClr val="000000"/>
              </a:buClr>
              <a:buSzPct val="167000"/>
            </a:pPr>
            <a:r>
              <a:rPr lang="en-US" sz="2400" dirty="0">
                <a:solidFill>
                  <a:schemeClr val="bg1"/>
                </a:solidFill>
                <a:latin typeface="Arial" charset="0"/>
                <a:cs typeface="Arial" charset="0"/>
              </a:rPr>
              <a:t>Wounded Warriors Picnic at Walter Reed</a:t>
            </a:r>
          </a:p>
          <a:p>
            <a:pPr>
              <a:spcBef>
                <a:spcPts val="600"/>
              </a:spcBef>
              <a:buClr>
                <a:srgbClr val="000000"/>
              </a:buClr>
              <a:buSzPct val="167000"/>
            </a:pPr>
            <a:r>
              <a:rPr lang="en-US" sz="2400" dirty="0">
                <a:solidFill>
                  <a:schemeClr val="bg1"/>
                </a:solidFill>
                <a:latin typeface="Arial" charset="0"/>
                <a:cs typeface="Arial" charset="0"/>
              </a:rPr>
              <a:t>Paws &amp; Effect Program-provides service dogs to 		veterans</a:t>
            </a:r>
          </a:p>
        </p:txBody>
      </p:sp>
      <p:pic>
        <p:nvPicPr>
          <p:cNvPr id="4" name="~PP37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Shape 60"/>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History of Iowa Girls State</a:t>
            </a:r>
          </a:p>
        </p:txBody>
      </p:sp>
      <p:sp>
        <p:nvSpPr>
          <p:cNvPr id="61" name="Shape 61"/>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Iowa Girls State was started by 5 women in 1946 who wanted to organize a project to train young women of high school age in the responsibility of citizenship.  Many problems were encountered and overcome by this first group of women who worked so hard to create Hawkeye Girls State.  Many things that were implemented in that first Girls State session remain the same today.</a:t>
            </a:r>
          </a:p>
        </p:txBody>
      </p:sp>
      <p:pic>
        <p:nvPicPr>
          <p:cNvPr id="5" name="~PP1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61">
                                            <p:txEl>
                                              <p:pRg st="0" end="0"/>
                                            </p:txEl>
                                          </p:spTgt>
                                        </p:tgtEl>
                                        <p:attrNameLst>
                                          <p:attrName>style.visibility</p:attrName>
                                        </p:attrNameLst>
                                      </p:cBhvr>
                                      <p:to>
                                        <p:strVal val="visible"/>
                                      </p:to>
                                    </p:set>
                                    <p:anim calcmode="lin" valueType="num">
                                      <p:cBhvr additive="base">
                                        <p:cTn id="10" dur="5000"/>
                                        <p:tgtEl>
                                          <p:spTgt spid="6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3970" name="Picture 2" descr="D:\6Thursday night resized\100_9002.jpg"/>
          <p:cNvPicPr>
            <a:picLocks noChangeAspect="1" noChangeArrowheads="1"/>
          </p:cNvPicPr>
          <p:nvPr/>
        </p:nvPicPr>
        <p:blipFill>
          <a:blip r:embed="rId2"/>
          <a:srcRect/>
          <a:stretch>
            <a:fillRect/>
          </a:stretch>
        </p:blipFill>
        <p:spPr bwMode="auto">
          <a:xfrm>
            <a:off x="304801" y="228600"/>
            <a:ext cx="5124449" cy="3843337"/>
          </a:xfrm>
          <a:prstGeom prst="rect">
            <a:avLst/>
          </a:prstGeom>
          <a:noFill/>
        </p:spPr>
      </p:pic>
      <p:pic>
        <p:nvPicPr>
          <p:cNvPr id="83971" name="Picture 3" descr="D:\6Thursday night resized\100_9006.jpg"/>
          <p:cNvPicPr>
            <a:picLocks noChangeAspect="1" noChangeArrowheads="1"/>
          </p:cNvPicPr>
          <p:nvPr/>
        </p:nvPicPr>
        <p:blipFill>
          <a:blip r:embed="rId3"/>
          <a:srcRect/>
          <a:stretch>
            <a:fillRect/>
          </a:stretch>
        </p:blipFill>
        <p:spPr bwMode="auto">
          <a:xfrm>
            <a:off x="3714750" y="2786062"/>
            <a:ext cx="4972050" cy="3729038"/>
          </a:xfrm>
          <a:prstGeom prst="rect">
            <a:avLst/>
          </a:prstGeom>
          <a:noFill/>
        </p:spPr>
      </p:pic>
    </p:spTree>
  </p:cSld>
  <p:clrMapOvr>
    <a:masterClrMapping/>
  </p:clrMapOvr>
  <p:transition spd="slow" advTm="4541"/>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Shape 132"/>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The Power of Your Vote</a:t>
            </a:r>
          </a:p>
        </p:txBody>
      </p:sp>
      <p:sp>
        <p:nvSpPr>
          <p:cNvPr id="133" name="Shape 133"/>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Your vote is powerful</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Every vote counts, and at Girls State, every citizen votes in every election</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Many races are decided by only one vote</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Wouldn't it be amazing if </a:t>
            </a:r>
            <a:r>
              <a:rPr lang="en-US" sz="3000" u="sng" dirty="0">
                <a:solidFill>
                  <a:schemeClr val="bg1"/>
                </a:solidFill>
                <a:latin typeface="Arial" charset="0"/>
                <a:cs typeface="Arial" charset="0"/>
              </a:rPr>
              <a:t>all </a:t>
            </a:r>
            <a:r>
              <a:rPr lang="en-US" sz="3000" dirty="0">
                <a:solidFill>
                  <a:schemeClr val="bg1"/>
                </a:solidFill>
                <a:latin typeface="Arial" charset="0"/>
                <a:cs typeface="Arial" charset="0"/>
              </a:rPr>
              <a:t>elections had 100% participation?</a:t>
            </a:r>
          </a:p>
        </p:txBody>
      </p:sp>
    </p:spTree>
  </p:cSld>
  <p:clrMapOvr>
    <a:masterClrMapping/>
  </p:clrMapOvr>
  <p:transition spd="slow"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xEl>
                                              <p:pRg st="1" end="1"/>
                                            </p:txEl>
                                          </p:spTgt>
                                        </p:tgtEl>
                                        <p:attrNameLst>
                                          <p:attrName>style.visibility</p:attrName>
                                        </p:attrNameLst>
                                      </p:cBhvr>
                                      <p:to>
                                        <p:strVal val="visible"/>
                                      </p:to>
                                    </p:set>
                                    <p:animEffect transition="in" filter="fade">
                                      <p:cBhvr>
                                        <p:cTn id="11" dur="1000"/>
                                        <p:tgtEl>
                                          <p:spTgt spid="13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3">
                                            <p:txEl>
                                              <p:pRg st="2" end="2"/>
                                            </p:txEl>
                                          </p:spTgt>
                                        </p:tgtEl>
                                        <p:attrNameLst>
                                          <p:attrName>style.visibility</p:attrName>
                                        </p:attrNameLst>
                                      </p:cBhvr>
                                      <p:to>
                                        <p:strVal val="visible"/>
                                      </p:to>
                                    </p:set>
                                    <p:animEffect transition="in" filter="fade">
                                      <p:cBhvr>
                                        <p:cTn id="15" dur="1000"/>
                                        <p:tgtEl>
                                          <p:spTgt spid="13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3">
                                            <p:txEl>
                                              <p:pRg st="3" end="3"/>
                                            </p:txEl>
                                          </p:spTgt>
                                        </p:tgtEl>
                                        <p:attrNameLst>
                                          <p:attrName>style.visibility</p:attrName>
                                        </p:attrNameLst>
                                      </p:cBhvr>
                                      <p:to>
                                        <p:strVal val="visible"/>
                                      </p:to>
                                    </p:set>
                                    <p:animEffect transition="in" filter="fade">
                                      <p:cBhvr>
                                        <p:cTn id="19" dur="1000"/>
                                        <p:tgtEl>
                                          <p:spTgt spid="13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3">
                                            <p:txEl>
                                              <p:pRg st="4" end="4"/>
                                            </p:txEl>
                                          </p:spTgt>
                                        </p:tgtEl>
                                        <p:attrNameLst>
                                          <p:attrName>style.visibility</p:attrName>
                                        </p:attrNameLst>
                                      </p:cBhvr>
                                      <p:to>
                                        <p:strVal val="visible"/>
                                      </p:to>
                                    </p:set>
                                    <p:animEffect transition="in" filter="fade">
                                      <p:cBhvr>
                                        <p:cTn id="23" dur="1000"/>
                                        <p:tgtEl>
                                          <p:spTgt spid="13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3">
                                            <p:txEl>
                                              <p:pRg st="5" end="5"/>
                                            </p:txEl>
                                          </p:spTgt>
                                        </p:tgtEl>
                                        <p:attrNameLst>
                                          <p:attrName>style.visibility</p:attrName>
                                        </p:attrNameLst>
                                      </p:cBhvr>
                                      <p:to>
                                        <p:strVal val="visible"/>
                                      </p:to>
                                    </p:set>
                                    <p:animEffect transition="in" filter="fade">
                                      <p:cBhvr>
                                        <p:cTn id="27" dur="1000"/>
                                        <p:tgtEl>
                                          <p:spTgt spid="13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3">
                                            <p:txEl>
                                              <p:pRg st="6" end="6"/>
                                            </p:txEl>
                                          </p:spTgt>
                                        </p:tgtEl>
                                        <p:attrNameLst>
                                          <p:attrName>style.visibility</p:attrName>
                                        </p:attrNameLst>
                                      </p:cBhvr>
                                      <p:to>
                                        <p:strVal val="visible"/>
                                      </p:to>
                                    </p:set>
                                    <p:animEffect transition="in" filter="fade">
                                      <p:cBhvr>
                                        <p:cTn id="31" dur="1000"/>
                                        <p:tgtEl>
                                          <p:spTgt spid="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6018" name="Picture 2" descr="D:\5Thursday resized\P1017260.JPG"/>
          <p:cNvPicPr>
            <a:picLocks noChangeAspect="1" noChangeArrowheads="1"/>
          </p:cNvPicPr>
          <p:nvPr/>
        </p:nvPicPr>
        <p:blipFill>
          <a:blip r:embed="rId2"/>
          <a:srcRect/>
          <a:stretch>
            <a:fillRect/>
          </a:stretch>
        </p:blipFill>
        <p:spPr bwMode="auto">
          <a:xfrm>
            <a:off x="914400" y="685800"/>
            <a:ext cx="7315200" cy="5486400"/>
          </a:xfrm>
          <a:prstGeom prst="rect">
            <a:avLst/>
          </a:prstGeom>
          <a:noFill/>
        </p:spPr>
      </p:pic>
    </p:spTree>
  </p:cSld>
  <p:clrMapOvr>
    <a:masterClrMapping/>
  </p:clrMapOvr>
  <p:transition spd="slow" advTm="4541"/>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Shape 138"/>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Suggested Packing for Girls State</a:t>
            </a:r>
          </a:p>
        </p:txBody>
      </p:sp>
      <p:sp>
        <p:nvSpPr>
          <p:cNvPr id="139" name="Shape 139"/>
          <p:cNvSpPr txBox="1">
            <a:spLocks noGrp="1"/>
          </p:cNvSpPr>
          <p:nvPr>
            <p:ph type="body" idx="1"/>
          </p:nvPr>
        </p:nvSpPr>
        <p:spPr>
          <a:xfrm>
            <a:off x="457200" y="1600200"/>
            <a:ext cx="8229600" cy="4967288"/>
          </a:xfrm>
        </p:spPr>
        <p:txBody>
          <a:bodyPr rtlCol="0">
            <a:normAutofit fontScale="92500" lnSpcReduction="10000"/>
          </a:bodyPr>
          <a:lstStyle/>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Umbrella</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Jacket</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Sunglasses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Camera</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Alarm clock</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Water Bottle</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Samsung Scholarship documents (if you qualify to apply - remember ALL documents!)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Cell phone (but NEVER use it during meetings)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Comfortable shoes</a:t>
            </a: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9">
                                            <p:txEl>
                                              <p:pRg st="1" end="1"/>
                                            </p:txEl>
                                          </p:spTgt>
                                        </p:tgtEl>
                                        <p:attrNameLst>
                                          <p:attrName>style.visibility</p:attrName>
                                        </p:attrNameLst>
                                      </p:cBhvr>
                                      <p:to>
                                        <p:strVal val="visible"/>
                                      </p:to>
                                    </p:set>
                                    <p:animEffect transition="in" filter="fade">
                                      <p:cBhvr>
                                        <p:cTn id="11" dur="1000"/>
                                        <p:tgtEl>
                                          <p:spTgt spid="13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9">
                                            <p:txEl>
                                              <p:pRg st="2" end="2"/>
                                            </p:txEl>
                                          </p:spTgt>
                                        </p:tgtEl>
                                        <p:attrNameLst>
                                          <p:attrName>style.visibility</p:attrName>
                                        </p:attrNameLst>
                                      </p:cBhvr>
                                      <p:to>
                                        <p:strVal val="visible"/>
                                      </p:to>
                                    </p:set>
                                    <p:animEffect transition="in" filter="fade">
                                      <p:cBhvr>
                                        <p:cTn id="15" dur="1000"/>
                                        <p:tgtEl>
                                          <p:spTgt spid="13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9">
                                            <p:txEl>
                                              <p:pRg st="3" end="3"/>
                                            </p:txEl>
                                          </p:spTgt>
                                        </p:tgtEl>
                                        <p:attrNameLst>
                                          <p:attrName>style.visibility</p:attrName>
                                        </p:attrNameLst>
                                      </p:cBhvr>
                                      <p:to>
                                        <p:strVal val="visible"/>
                                      </p:to>
                                    </p:set>
                                    <p:animEffect transition="in" filter="fade">
                                      <p:cBhvr>
                                        <p:cTn id="19" dur="1000"/>
                                        <p:tgtEl>
                                          <p:spTgt spid="139">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9">
                                            <p:txEl>
                                              <p:pRg st="4" end="4"/>
                                            </p:txEl>
                                          </p:spTgt>
                                        </p:tgtEl>
                                        <p:attrNameLst>
                                          <p:attrName>style.visibility</p:attrName>
                                        </p:attrNameLst>
                                      </p:cBhvr>
                                      <p:to>
                                        <p:strVal val="visible"/>
                                      </p:to>
                                    </p:set>
                                    <p:animEffect transition="in" filter="fade">
                                      <p:cBhvr>
                                        <p:cTn id="23" dur="1000"/>
                                        <p:tgtEl>
                                          <p:spTgt spid="139">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9">
                                            <p:txEl>
                                              <p:pRg st="5" end="5"/>
                                            </p:txEl>
                                          </p:spTgt>
                                        </p:tgtEl>
                                        <p:attrNameLst>
                                          <p:attrName>style.visibility</p:attrName>
                                        </p:attrNameLst>
                                      </p:cBhvr>
                                      <p:to>
                                        <p:strVal val="visible"/>
                                      </p:to>
                                    </p:set>
                                    <p:animEffect transition="in" filter="fade">
                                      <p:cBhvr>
                                        <p:cTn id="27" dur="1000"/>
                                        <p:tgtEl>
                                          <p:spTgt spid="139">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9">
                                            <p:txEl>
                                              <p:pRg st="6" end="6"/>
                                            </p:txEl>
                                          </p:spTgt>
                                        </p:tgtEl>
                                        <p:attrNameLst>
                                          <p:attrName>style.visibility</p:attrName>
                                        </p:attrNameLst>
                                      </p:cBhvr>
                                      <p:to>
                                        <p:strVal val="visible"/>
                                      </p:to>
                                    </p:set>
                                    <p:animEffect transition="in" filter="fade">
                                      <p:cBhvr>
                                        <p:cTn id="31" dur="1000"/>
                                        <p:tgtEl>
                                          <p:spTgt spid="139">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39">
                                            <p:txEl>
                                              <p:pRg st="7" end="7"/>
                                            </p:txEl>
                                          </p:spTgt>
                                        </p:tgtEl>
                                        <p:attrNameLst>
                                          <p:attrName>style.visibility</p:attrName>
                                        </p:attrNameLst>
                                      </p:cBhvr>
                                      <p:to>
                                        <p:strVal val="visible"/>
                                      </p:to>
                                    </p:set>
                                    <p:animEffect transition="in" filter="fade">
                                      <p:cBhvr>
                                        <p:cTn id="35" dur="1000"/>
                                        <p:tgtEl>
                                          <p:spTgt spid="139">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39">
                                            <p:txEl>
                                              <p:pRg st="8" end="8"/>
                                            </p:txEl>
                                          </p:spTgt>
                                        </p:tgtEl>
                                        <p:attrNameLst>
                                          <p:attrName>style.visibility</p:attrName>
                                        </p:attrNameLst>
                                      </p:cBhvr>
                                      <p:to>
                                        <p:strVal val="visible"/>
                                      </p:to>
                                    </p:set>
                                    <p:animEffect transition="in" filter="fade">
                                      <p:cBhvr>
                                        <p:cTn id="39" dur="1000"/>
                                        <p:tgtEl>
                                          <p:spTgt spid="1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 name="Shape 145"/>
          <p:cNvSpPr txBox="1">
            <a:spLocks noGrp="1"/>
          </p:cNvSpPr>
          <p:nvPr>
            <p:ph type="body" idx="4294967295"/>
          </p:nvPr>
        </p:nvSpPr>
        <p:spPr>
          <a:xfrm>
            <a:off x="381000" y="914400"/>
            <a:ext cx="8229600" cy="4967288"/>
          </a:xfrm>
        </p:spPr>
        <p:txBody>
          <a:bodyPr rtlCol="0">
            <a:normAutofit/>
          </a:bodyPr>
          <a:lstStyle/>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Towels/wash cloth/pillow/sheets and blanket</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At least 4 dresses/skirts, plus 3 pairs dress pants (or more dresses/skirts)</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You must wear a skirt/dress when guest speakers are present, and you'll want to look professional when running for office</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Dress down for meetings /organized activities means no athletic shorts or jeans/jean shorts - bring khaki shorts, capris or something similar </a:t>
            </a:r>
          </a:p>
          <a:p>
            <a:pPr fontAlgn="auto">
              <a:spcBef>
                <a:spcPts val="600"/>
              </a:spcBef>
              <a:spcAft>
                <a:spcPts val="0"/>
              </a:spcAft>
              <a:buClr>
                <a:srgbClr val="000000"/>
              </a:buClr>
              <a:buSzPct val="167000"/>
              <a:buFontTx/>
              <a:buChar char="•"/>
              <a:defRPr/>
            </a:pPr>
            <a:endParaRPr lang="en-US" sz="3000" dirty="0">
              <a:solidFill>
                <a:schemeClr val="bg1"/>
              </a:solidFill>
              <a:latin typeface="Arial" charset="0"/>
              <a:cs typeface="Arial" charset="0"/>
            </a:endParaRP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000"/>
                                        <p:tgtEl>
                                          <p:spTgt spid="14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animEffect transition="in" filter="fade">
                                      <p:cBhvr>
                                        <p:cTn id="11" dur="1000"/>
                                        <p:tgtEl>
                                          <p:spTgt spid="14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animEffect transition="in" filter="fade">
                                      <p:cBhvr>
                                        <p:cTn id="15" dur="1000"/>
                                        <p:tgtEl>
                                          <p:spTgt spid="14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animEffect transition="in" filter="fade">
                                      <p:cBhvr>
                                        <p:cTn id="19" dur="1000"/>
                                        <p:tgtEl>
                                          <p:spTgt spid="1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Shape 151"/>
          <p:cNvSpPr txBox="1">
            <a:spLocks noGrp="1"/>
          </p:cNvSpPr>
          <p:nvPr>
            <p:ph type="body" idx="1"/>
          </p:nvPr>
        </p:nvSpPr>
        <p:spPr>
          <a:xfrm>
            <a:off x="533400" y="838200"/>
            <a:ext cx="8229600" cy="4967288"/>
          </a:xfrm>
        </p:spPr>
        <p:txBody>
          <a:bodyPr rtlCol="0">
            <a:normAutofit/>
          </a:bodyPr>
          <a:lstStyle/>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Evenings after meetings and free time in the dorms you can wear casual clothes (athletic shorts, sweats, etc) </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Prom dress for Inauguration</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Money for snacks, or items at the Girls State store (the Girls State store is open Sunday during registration for parent shopping, too)</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DO NOT bring pre-printed campaign material! Campaign supplies are provided. </a:t>
            </a: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Effect transition="in" filter="fade">
                                      <p:cBhvr>
                                        <p:cTn id="7" dur="1000"/>
                                        <p:tgtEl>
                                          <p:spTgt spid="15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1">
                                            <p:txEl>
                                              <p:pRg st="1" end="1"/>
                                            </p:txEl>
                                          </p:spTgt>
                                        </p:tgtEl>
                                        <p:attrNameLst>
                                          <p:attrName>style.visibility</p:attrName>
                                        </p:attrNameLst>
                                      </p:cBhvr>
                                      <p:to>
                                        <p:strVal val="visible"/>
                                      </p:to>
                                    </p:set>
                                    <p:animEffect transition="in" filter="fade">
                                      <p:cBhvr>
                                        <p:cTn id="11" dur="1000"/>
                                        <p:tgtEl>
                                          <p:spTgt spid="151">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1">
                                            <p:txEl>
                                              <p:pRg st="2" end="2"/>
                                            </p:txEl>
                                          </p:spTgt>
                                        </p:tgtEl>
                                        <p:attrNameLst>
                                          <p:attrName>style.visibility</p:attrName>
                                        </p:attrNameLst>
                                      </p:cBhvr>
                                      <p:to>
                                        <p:strVal val="visible"/>
                                      </p:to>
                                    </p:set>
                                    <p:animEffect transition="in" filter="fade">
                                      <p:cBhvr>
                                        <p:cTn id="15" dur="1000"/>
                                        <p:tgtEl>
                                          <p:spTgt spid="151">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1">
                                            <p:txEl>
                                              <p:pRg st="3" end="3"/>
                                            </p:txEl>
                                          </p:spTgt>
                                        </p:tgtEl>
                                        <p:attrNameLst>
                                          <p:attrName>style.visibility</p:attrName>
                                        </p:attrNameLst>
                                      </p:cBhvr>
                                      <p:to>
                                        <p:strVal val="visible"/>
                                      </p:to>
                                    </p:set>
                                    <p:animEffect transition="in" filter="fade">
                                      <p:cBhvr>
                                        <p:cTn id="19" dur="1000"/>
                                        <p:tgtEl>
                                          <p:spTgt spid="1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Shape 15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Other Points of Interest</a:t>
            </a:r>
          </a:p>
        </p:txBody>
      </p:sp>
      <p:sp>
        <p:nvSpPr>
          <p:cNvPr id="157" name="Shape 157"/>
          <p:cNvSpPr>
            <a:spLocks noGrp="1"/>
          </p:cNvSpPr>
          <p:nvPr>
            <p:ph type="body" idx="1"/>
          </p:nvPr>
        </p:nvSpPr>
        <p:spPr>
          <a:xfrm>
            <a:off x="457200" y="1600200"/>
            <a:ext cx="8229600" cy="4967288"/>
          </a:xfrm>
        </p:spPr>
        <p:txBody>
          <a:bodyPr/>
          <a:lstStyle/>
          <a:p>
            <a:pPr>
              <a:spcBef>
                <a:spcPts val="600"/>
              </a:spcBef>
              <a:buClr>
                <a:srgbClr val="000000"/>
              </a:buClr>
              <a:buSzPct val="167000"/>
              <a:buFont typeface="Arial" charset="0"/>
              <a:buNone/>
            </a:pPr>
            <a:r>
              <a:rPr lang="en-US" sz="3000" dirty="0">
                <a:solidFill>
                  <a:schemeClr val="bg1"/>
                </a:solidFill>
                <a:sym typeface="Arial" charset="0"/>
              </a:rPr>
              <a:t>Lights out is at 11:PM - get your sleep, because each day is packed with activity!</a:t>
            </a:r>
          </a:p>
          <a:p>
            <a:pPr>
              <a:spcBef>
                <a:spcPts val="600"/>
              </a:spcBef>
              <a:buClr>
                <a:srgbClr val="000000"/>
              </a:buClr>
              <a:buSzPct val="167000"/>
              <a:buFont typeface="Arial" charset="0"/>
              <a:buNone/>
            </a:pPr>
            <a:r>
              <a:rPr lang="en-US" sz="3000" dirty="0">
                <a:solidFill>
                  <a:schemeClr val="bg1"/>
                </a:solidFill>
                <a:sym typeface="Arial" charset="0"/>
              </a:rPr>
              <a:t>All citizens attend all sessions, including flag ceremonies, meetings, and meals </a:t>
            </a:r>
          </a:p>
          <a:p>
            <a:pPr>
              <a:spcBef>
                <a:spcPts val="600"/>
              </a:spcBef>
              <a:buClr>
                <a:srgbClr val="000000"/>
              </a:buClr>
              <a:buSzPct val="37000"/>
              <a:buFont typeface="Arial" charset="0"/>
              <a:buNone/>
            </a:pPr>
            <a:r>
              <a:rPr lang="en-US" sz="3000" dirty="0">
                <a:solidFill>
                  <a:schemeClr val="bg1"/>
                </a:solidFill>
                <a:sym typeface="Arial" charset="0"/>
              </a:rPr>
              <a:t>There is little free time between meetings, so visitors are not allowed</a:t>
            </a:r>
          </a:p>
          <a:p>
            <a:pPr>
              <a:spcBef>
                <a:spcPts val="600"/>
              </a:spcBef>
              <a:buClr>
                <a:srgbClr val="000000"/>
              </a:buClr>
              <a:buSzPct val="37000"/>
              <a:buFont typeface="Arial" charset="0"/>
              <a:buNone/>
            </a:pPr>
            <a:r>
              <a:rPr lang="en-US" sz="3000" dirty="0">
                <a:solidFill>
                  <a:schemeClr val="bg1"/>
                </a:solidFill>
                <a:sym typeface="Arial" charset="0"/>
              </a:rPr>
              <a:t>Staff members are volunteers - either members of the American Legion Auxiliary or former Girls </a:t>
            </a:r>
            <a:r>
              <a:rPr lang="en-US" sz="3000" dirty="0" err="1">
                <a:solidFill>
                  <a:schemeClr val="bg1"/>
                </a:solidFill>
                <a:sym typeface="Arial" charset="0"/>
              </a:rPr>
              <a:t>Staters</a:t>
            </a:r>
            <a:endParaRPr lang="en-US" sz="3000" dirty="0">
              <a:solidFill>
                <a:schemeClr val="bg1"/>
              </a:solidFill>
              <a:sym typeface="Arial" charset="0"/>
            </a:endParaRPr>
          </a:p>
          <a:p>
            <a:pPr>
              <a:spcBef>
                <a:spcPts val="600"/>
              </a:spcBef>
              <a:buClr>
                <a:srgbClr val="000000"/>
              </a:buClr>
              <a:buSzPct val="167000"/>
            </a:pPr>
            <a:endParaRPr lang="en-US" sz="3000" dirty="0">
              <a:sym typeface="Arial" charset="0"/>
            </a:endParaRPr>
          </a:p>
        </p:txBody>
      </p:sp>
    </p:spTree>
  </p:cSld>
  <p:clrMapOvr>
    <a:masterClrMapping/>
  </p:clrMapOvr>
  <p:transition spd="slow"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 calcmode="lin" valueType="num">
                                      <p:cBhvr additive="base">
                                        <p:cTn id="7" dur="2000"/>
                                        <p:tgtEl>
                                          <p:spTgt spid="157">
                                            <p:txEl>
                                              <p:pRg st="0" end="0"/>
                                            </p:txEl>
                                          </p:spTgt>
                                        </p:tgtEl>
                                        <p:attrNameLst>
                                          <p:attrName>ppt_w</p:attrName>
                                        </p:attrNameLst>
                                      </p:cBhvr>
                                      <p:tavLst>
                                        <p:tav tm="0">
                                          <p:val>
                                            <p:strVal val="0"/>
                                          </p:val>
                                        </p:tav>
                                        <p:tav tm="100000">
                                          <p:val>
                                            <p:strVal val="#ppt_w"/>
                                          </p:val>
                                        </p:tav>
                                      </p:tavLst>
                                    </p:anim>
                                    <p:anim calcmode="lin" valueType="num">
                                      <p:cBhvr additive="base">
                                        <p:cTn id="8" dur="2000"/>
                                        <p:tgtEl>
                                          <p:spTgt spid="157">
                                            <p:txEl>
                                              <p:pRg st="0" end="0"/>
                                            </p:txEl>
                                          </p:spTgt>
                                        </p:tgtEl>
                                        <p:attrNameLst>
                                          <p:attrName>ppt_h</p:attrName>
                                        </p:attrNameLst>
                                      </p:cBhvr>
                                      <p:tavLst>
                                        <p:tav tm="0">
                                          <p:val>
                                            <p:str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 calcmode="lin" valueType="num">
                                      <p:cBhvr additive="base">
                                        <p:cTn id="12" dur="2000"/>
                                        <p:tgtEl>
                                          <p:spTgt spid="157">
                                            <p:txEl>
                                              <p:pRg st="1" end="1"/>
                                            </p:txEl>
                                          </p:spTgt>
                                        </p:tgtEl>
                                        <p:attrNameLst>
                                          <p:attrName>ppt_w</p:attrName>
                                        </p:attrNameLst>
                                      </p:cBhvr>
                                      <p:tavLst>
                                        <p:tav tm="0">
                                          <p:val>
                                            <p:strVal val="0"/>
                                          </p:val>
                                        </p:tav>
                                        <p:tav tm="100000">
                                          <p:val>
                                            <p:strVal val="#ppt_w"/>
                                          </p:val>
                                        </p:tav>
                                      </p:tavLst>
                                    </p:anim>
                                    <p:anim calcmode="lin" valueType="num">
                                      <p:cBhvr additive="base">
                                        <p:cTn id="13" dur="2000"/>
                                        <p:tgtEl>
                                          <p:spTgt spid="157">
                                            <p:txEl>
                                              <p:pRg st="1" end="1"/>
                                            </p:txEl>
                                          </p:spTgt>
                                        </p:tgtEl>
                                        <p:attrNameLst>
                                          <p:attrName>ppt_h</p:attrName>
                                        </p:attrNameLst>
                                      </p:cBhvr>
                                      <p:tavLst>
                                        <p:tav tm="0">
                                          <p:val>
                                            <p:str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 calcmode="lin" valueType="num">
                                      <p:cBhvr additive="base">
                                        <p:cTn id="17" dur="2000"/>
                                        <p:tgtEl>
                                          <p:spTgt spid="157">
                                            <p:txEl>
                                              <p:pRg st="2" end="2"/>
                                            </p:txEl>
                                          </p:spTgt>
                                        </p:tgtEl>
                                        <p:attrNameLst>
                                          <p:attrName>ppt_w</p:attrName>
                                        </p:attrNameLst>
                                      </p:cBhvr>
                                      <p:tavLst>
                                        <p:tav tm="0">
                                          <p:val>
                                            <p:strVal val="0"/>
                                          </p:val>
                                        </p:tav>
                                        <p:tav tm="100000">
                                          <p:val>
                                            <p:strVal val="#ppt_w"/>
                                          </p:val>
                                        </p:tav>
                                      </p:tavLst>
                                    </p:anim>
                                    <p:anim calcmode="lin" valueType="num">
                                      <p:cBhvr additive="base">
                                        <p:cTn id="18" dur="2000"/>
                                        <p:tgtEl>
                                          <p:spTgt spid="157">
                                            <p:txEl>
                                              <p:pRg st="2" end="2"/>
                                            </p:txEl>
                                          </p:spTgt>
                                        </p:tgtEl>
                                        <p:attrNameLst>
                                          <p:attrName>ppt_h</p:attrName>
                                        </p:attrNameLst>
                                      </p:cBhvr>
                                      <p:tavLst>
                                        <p:tav tm="0">
                                          <p:val>
                                            <p:str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 calcmode="lin" valueType="num">
                                      <p:cBhvr additive="base">
                                        <p:cTn id="22" dur="2000"/>
                                        <p:tgtEl>
                                          <p:spTgt spid="157">
                                            <p:txEl>
                                              <p:pRg st="3" end="3"/>
                                            </p:txEl>
                                          </p:spTgt>
                                        </p:tgtEl>
                                        <p:attrNameLst>
                                          <p:attrName>ppt_w</p:attrName>
                                        </p:attrNameLst>
                                      </p:cBhvr>
                                      <p:tavLst>
                                        <p:tav tm="0">
                                          <p:val>
                                            <p:strVal val="0"/>
                                          </p:val>
                                        </p:tav>
                                        <p:tav tm="100000">
                                          <p:val>
                                            <p:strVal val="#ppt_w"/>
                                          </p:val>
                                        </p:tav>
                                      </p:tavLst>
                                    </p:anim>
                                    <p:anim calcmode="lin" valueType="num">
                                      <p:cBhvr additive="base">
                                        <p:cTn id="23" dur="2000"/>
                                        <p:tgtEl>
                                          <p:spTgt spid="157">
                                            <p:txEl>
                                              <p:pRg st="3" end="3"/>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Samsung Scholarship Information</a:t>
            </a:r>
          </a:p>
        </p:txBody>
      </p:sp>
      <p:sp>
        <p:nvSpPr>
          <p:cNvPr id="3993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A scholarship for girls who have a direct lineage to a veteran.</a:t>
            </a:r>
          </a:p>
          <a:p>
            <a:pPr>
              <a:spcBef>
                <a:spcPts val="600"/>
              </a:spcBef>
              <a:buClr>
                <a:srgbClr val="000000"/>
              </a:buClr>
              <a:buSzPct val="167000"/>
              <a:buFontTx/>
              <a:buChar char="•"/>
            </a:pPr>
            <a:r>
              <a:rPr lang="en-US" sz="3000" dirty="0">
                <a:solidFill>
                  <a:schemeClr val="bg1"/>
                </a:solidFill>
                <a:latin typeface="Arial" charset="0"/>
                <a:cs typeface="Arial" charset="0"/>
              </a:rPr>
              <a:t>Requires a high school transcript AND certification by a school official</a:t>
            </a:r>
          </a:p>
          <a:p>
            <a:pPr>
              <a:spcBef>
                <a:spcPts val="600"/>
              </a:spcBef>
              <a:buClr>
                <a:srgbClr val="000000"/>
              </a:buClr>
              <a:buSzPct val="167000"/>
              <a:buFontTx/>
              <a:buChar char="•"/>
            </a:pPr>
            <a:r>
              <a:rPr lang="en-US" sz="3000" dirty="0">
                <a:solidFill>
                  <a:schemeClr val="bg1"/>
                </a:solidFill>
                <a:latin typeface="Arial" charset="0"/>
                <a:cs typeface="Arial" charset="0"/>
              </a:rPr>
              <a:t>Requires documentation of the eligibility through a veteran (document DD-214)</a:t>
            </a:r>
          </a:p>
          <a:p>
            <a:pPr>
              <a:spcBef>
                <a:spcPts val="600"/>
              </a:spcBef>
              <a:buClr>
                <a:srgbClr val="000000"/>
              </a:buClr>
              <a:buSzPct val="167000"/>
              <a:buFontTx/>
              <a:buChar char="•"/>
            </a:pPr>
            <a:r>
              <a:rPr lang="en-US" sz="3000" dirty="0">
                <a:solidFill>
                  <a:schemeClr val="bg1"/>
                </a:solidFill>
                <a:latin typeface="Arial" charset="0"/>
                <a:cs typeface="Arial" charset="0"/>
              </a:rPr>
              <a:t>A scholarship opportunity which could award you a scholarship in the amount of $20,000</a:t>
            </a:r>
          </a:p>
          <a:p>
            <a:pPr>
              <a:spcBef>
                <a:spcPts val="600"/>
              </a:spcBef>
              <a:buClr>
                <a:srgbClr val="000000"/>
              </a:buClr>
              <a:buSzPct val="167000"/>
              <a:buFontTx/>
              <a:buChar char="•"/>
            </a:pPr>
            <a:r>
              <a:rPr lang="en-US" sz="3000" dirty="0">
                <a:solidFill>
                  <a:schemeClr val="bg1"/>
                </a:solidFill>
                <a:latin typeface="Arial" charset="0"/>
                <a:cs typeface="Arial" charset="0"/>
              </a:rPr>
              <a:t>Find the Samsung Application on the Auxiliary website!</a:t>
            </a:r>
          </a:p>
        </p:txBody>
      </p:sp>
      <p:pic>
        <p:nvPicPr>
          <p:cNvPr id="5" name="~PP34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7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Shape 162"/>
          <p:cNvSpPr txBox="1">
            <a:spLocks noGrp="1"/>
          </p:cNvSpPr>
          <p:nvPr>
            <p:ph type="title"/>
          </p:nvPr>
        </p:nvSpPr>
        <p:spPr>
          <a:xfrm>
            <a:off x="457200" y="274638"/>
            <a:ext cx="8229600" cy="1143000"/>
          </a:xfrm>
        </p:spPr>
        <p:txBody>
          <a:bodyPr rtlCol="0">
            <a:normAutofit fontScale="90000"/>
          </a:bodyPr>
          <a:lstStyle/>
          <a:p>
            <a:pPr indent="228600" fontAlgn="auto">
              <a:spcBef>
                <a:spcPct val="0"/>
              </a:spcBef>
              <a:spcAft>
                <a:spcPts val="0"/>
              </a:spcAft>
              <a:buClr>
                <a:srgbClr val="000000"/>
              </a:buClr>
              <a:buSzTx/>
              <a:buFontTx/>
              <a:buNone/>
              <a:defRPr/>
            </a:pPr>
            <a:r>
              <a:rPr lang="en-US">
                <a:solidFill>
                  <a:srgbClr val="000000"/>
                </a:solidFill>
                <a:latin typeface="Arial" charset="0"/>
                <a:cs typeface="Arial" charset="0"/>
                <a:sym typeface="Arial" charset="0"/>
              </a:rPr>
              <a:t>Iowa American Legion Auxiliary 				Girls State	</a:t>
            </a:r>
          </a:p>
        </p:txBody>
      </p:sp>
      <p:sp>
        <p:nvSpPr>
          <p:cNvPr id="163" name="Shape 163"/>
          <p:cNvSpPr txBox="1">
            <a:spLocks noGrp="1"/>
          </p:cNvSpPr>
          <p:nvPr>
            <p:ph type="body" idx="1"/>
          </p:nvPr>
        </p:nvSpPr>
        <p:spPr>
          <a:xfrm>
            <a:off x="457200" y="1600200"/>
            <a:ext cx="8229600" cy="4967288"/>
          </a:xfrm>
        </p:spPr>
        <p:txBody>
          <a:bodyPr rtlCol="0">
            <a:noAutofit/>
          </a:bodyPr>
          <a:lstStyle/>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an educational opportunity which will make government and politics come alive</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run as close to Iowa law as possible </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has a stellar reputation, and the expectation that you will act accordingly to maintain our image</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a once in a lifetime experience where you will learn a great deal about government, about yourself, and about some new people who will become close friends by the time you leave on Friday</a:t>
            </a:r>
          </a:p>
          <a:p>
            <a:pPr fontAlgn="auto">
              <a:spcBef>
                <a:spcPts val="600"/>
              </a:spcBef>
              <a:spcAft>
                <a:spcPts val="0"/>
              </a:spcAft>
              <a:buClr>
                <a:srgbClr val="000000"/>
              </a:buClr>
              <a:buSzPct val="166666"/>
              <a:buFont typeface="Arial"/>
              <a:buChar char="•"/>
              <a:defRPr/>
            </a:pPr>
            <a:endParaRPr sz="3000" dirty="0">
              <a:solidFill>
                <a:schemeClr val="bg1"/>
              </a:solidFill>
              <a:sym typeface="Arial"/>
            </a:endParaRPr>
          </a:p>
        </p:txBody>
      </p:sp>
    </p:spTree>
  </p:cSld>
  <p:clrMapOvr>
    <a:masterClrMapping/>
  </p:clrMapOvr>
  <p:transition spd="slow" advTm="4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 calcmode="lin" valueType="num">
                                      <p:cBhvr additive="base">
                                        <p:cTn id="7" dur="4500"/>
                                        <p:tgtEl>
                                          <p:spTgt spid="163">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4500"/>
                            </p:stCondLst>
                            <p:childTnLst>
                              <p:par>
                                <p:cTn id="9" presetID="2" presetClass="entr" presetSubtype="8" fill="hold" nodeType="afterEffect">
                                  <p:stCondLst>
                                    <p:cond delay="0"/>
                                  </p:stCondLst>
                                  <p:childTnLst>
                                    <p:set>
                                      <p:cBhvr>
                                        <p:cTn id="10" dur="1" fill="hold">
                                          <p:stCondLst>
                                            <p:cond delay="0"/>
                                          </p:stCondLst>
                                        </p:cTn>
                                        <p:tgtEl>
                                          <p:spTgt spid="163">
                                            <p:txEl>
                                              <p:pRg st="1" end="1"/>
                                            </p:txEl>
                                          </p:spTgt>
                                        </p:tgtEl>
                                        <p:attrNameLst>
                                          <p:attrName>style.visibility</p:attrName>
                                        </p:attrNameLst>
                                      </p:cBhvr>
                                      <p:to>
                                        <p:strVal val="visible"/>
                                      </p:to>
                                    </p:set>
                                    <p:anim calcmode="lin" valueType="num">
                                      <p:cBhvr additive="base">
                                        <p:cTn id="11" dur="4500"/>
                                        <p:tgtEl>
                                          <p:spTgt spid="163">
                                            <p:txEl>
                                              <p:pRg st="1" end="1"/>
                                            </p:txEl>
                                          </p:spTgt>
                                        </p:tgtEl>
                                        <p:attrNameLst>
                                          <p:attrName>ppt_x</p:attrName>
                                        </p:attrNameLst>
                                      </p:cBhvr>
                                      <p:tavLst>
                                        <p:tav tm="0">
                                          <p:val>
                                            <p:strVal val="#ppt_x-1"/>
                                          </p:val>
                                        </p:tav>
                                        <p:tav tm="100000">
                                          <p:val>
                                            <p:strVal val="#ppt_x"/>
                                          </p:val>
                                        </p:tav>
                                      </p:tavLst>
                                    </p:anim>
                                  </p:childTnLst>
                                </p:cTn>
                              </p:par>
                            </p:childTnLst>
                          </p:cTn>
                        </p:par>
                        <p:par>
                          <p:cTn id="12" fill="hold">
                            <p:stCondLst>
                              <p:cond delay="9000"/>
                            </p:stCondLst>
                            <p:childTnLst>
                              <p:par>
                                <p:cTn id="13" presetID="2" presetClass="entr" presetSubtype="8" fill="hold" nodeType="afterEffect">
                                  <p:stCondLst>
                                    <p:cond delay="0"/>
                                  </p:stCondLst>
                                  <p:childTnLst>
                                    <p:set>
                                      <p:cBhvr>
                                        <p:cTn id="14" dur="1" fill="hold">
                                          <p:stCondLst>
                                            <p:cond delay="0"/>
                                          </p:stCondLst>
                                        </p:cTn>
                                        <p:tgtEl>
                                          <p:spTgt spid="163">
                                            <p:txEl>
                                              <p:pRg st="2" end="2"/>
                                            </p:txEl>
                                          </p:spTgt>
                                        </p:tgtEl>
                                        <p:attrNameLst>
                                          <p:attrName>style.visibility</p:attrName>
                                        </p:attrNameLst>
                                      </p:cBhvr>
                                      <p:to>
                                        <p:strVal val="visible"/>
                                      </p:to>
                                    </p:set>
                                    <p:anim calcmode="lin" valueType="num">
                                      <p:cBhvr additive="base">
                                        <p:cTn id="15" dur="4500"/>
                                        <p:tgtEl>
                                          <p:spTgt spid="163">
                                            <p:txEl>
                                              <p:pRg st="2" end="2"/>
                                            </p:txEl>
                                          </p:spTgt>
                                        </p:tgtEl>
                                        <p:attrNameLst>
                                          <p:attrName>ppt_x</p:attrName>
                                        </p:attrNameLst>
                                      </p:cBhvr>
                                      <p:tavLst>
                                        <p:tav tm="0">
                                          <p:val>
                                            <p:strVal val="#ppt_x-1"/>
                                          </p:val>
                                        </p:tav>
                                        <p:tav tm="100000">
                                          <p:val>
                                            <p:strVal val="#ppt_x"/>
                                          </p:val>
                                        </p:tav>
                                      </p:tavLst>
                                    </p:anim>
                                  </p:childTnLst>
                                </p:cTn>
                              </p:par>
                            </p:childTnLst>
                          </p:cTn>
                        </p:par>
                        <p:par>
                          <p:cTn id="16" fill="hold">
                            <p:stCondLst>
                              <p:cond delay="13500"/>
                            </p:stCondLst>
                            <p:childTnLst>
                              <p:par>
                                <p:cTn id="17" presetID="2" presetClass="entr" presetSubtype="8" fill="hold" nodeType="afterEffect">
                                  <p:stCondLst>
                                    <p:cond delay="0"/>
                                  </p:stCondLst>
                                  <p:childTnLst>
                                    <p:set>
                                      <p:cBhvr>
                                        <p:cTn id="18" dur="1" fill="hold">
                                          <p:stCondLst>
                                            <p:cond delay="0"/>
                                          </p:stCondLst>
                                        </p:cTn>
                                        <p:tgtEl>
                                          <p:spTgt spid="163">
                                            <p:txEl>
                                              <p:pRg st="3" end="3"/>
                                            </p:txEl>
                                          </p:spTgt>
                                        </p:tgtEl>
                                        <p:attrNameLst>
                                          <p:attrName>style.visibility</p:attrName>
                                        </p:attrNameLst>
                                      </p:cBhvr>
                                      <p:to>
                                        <p:strVal val="visible"/>
                                      </p:to>
                                    </p:set>
                                    <p:anim calcmode="lin" valueType="num">
                                      <p:cBhvr additive="base">
                                        <p:cTn id="19" dur="4500"/>
                                        <p:tgtEl>
                                          <p:spTgt spid="163">
                                            <p:txEl>
                                              <p:pRg st="3" end="3"/>
                                            </p:txEl>
                                          </p:spTgt>
                                        </p:tgtEl>
                                        <p:attrNameLst>
                                          <p:attrName>ppt_x</p:attrName>
                                        </p:attrNameLst>
                                      </p:cBhvr>
                                      <p:tavLst>
                                        <p:tav tm="0">
                                          <p:val>
                                            <p:strVal val="#ppt_x-1"/>
                                          </p:val>
                                        </p:tav>
                                        <p:tav tm="100000">
                                          <p:val>
                                            <p:strVal val="#ppt_x"/>
                                          </p:val>
                                        </p:tav>
                                      </p:tavLst>
                                    </p:anim>
                                  </p:childTnLst>
                                </p:cTn>
                              </p:par>
                            </p:childTnLst>
                          </p:cTn>
                        </p:par>
                        <p:par>
                          <p:cTn id="20" fill="hold">
                            <p:stCondLst>
                              <p:cond delay="18000"/>
                            </p:stCondLst>
                            <p:childTnLst>
                              <p:par>
                                <p:cTn id="21" presetID="2" presetClass="entr" presetSubtype="8" fill="hold" nodeType="afterEffect">
                                  <p:stCondLst>
                                    <p:cond delay="0"/>
                                  </p:stCondLst>
                                  <p:childTnLst>
                                    <p:set>
                                      <p:cBhvr>
                                        <p:cTn id="22" dur="1" fill="hold">
                                          <p:stCondLst>
                                            <p:cond delay="0"/>
                                          </p:stCondLst>
                                        </p:cTn>
                                        <p:tgtEl>
                                          <p:spTgt spid="163">
                                            <p:txEl>
                                              <p:pRg st="4" end="4"/>
                                            </p:txEl>
                                          </p:spTgt>
                                        </p:tgtEl>
                                        <p:attrNameLst>
                                          <p:attrName>style.visibility</p:attrName>
                                        </p:attrNameLst>
                                      </p:cBhvr>
                                      <p:to>
                                        <p:strVal val="visible"/>
                                      </p:to>
                                    </p:set>
                                    <p:anim calcmode="lin" valueType="num">
                                      <p:cBhvr additive="base">
                                        <p:cTn id="23" dur="4500"/>
                                        <p:tgtEl>
                                          <p:spTgt spid="163">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Shape 168"/>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Questions?	</a:t>
            </a:r>
          </a:p>
        </p:txBody>
      </p:sp>
      <p:sp>
        <p:nvSpPr>
          <p:cNvPr id="41987" name="Shape 169"/>
          <p:cNvSpPr>
            <a:spLocks noGrp="1"/>
          </p:cNvSpPr>
          <p:nvPr>
            <p:ph type="body" idx="1"/>
          </p:nvPr>
        </p:nvSpPr>
        <p:spPr>
          <a:xfrm>
            <a:off x="457200" y="1219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American Legion Auxiliary Department Office</a:t>
            </a:r>
          </a:p>
          <a:p>
            <a:pPr>
              <a:spcBef>
                <a:spcPts val="600"/>
              </a:spcBef>
              <a:buClr>
                <a:srgbClr val="000000"/>
              </a:buClr>
              <a:buSzPct val="167000"/>
            </a:pPr>
            <a:r>
              <a:rPr lang="en-US" sz="3000" dirty="0">
                <a:solidFill>
                  <a:schemeClr val="bg1"/>
                </a:solidFill>
                <a:latin typeface="Arial" charset="0"/>
                <a:cs typeface="Arial" charset="0"/>
              </a:rPr>
              <a:t>515-282-7987</a:t>
            </a:r>
          </a:p>
          <a:p>
            <a:pPr>
              <a:spcBef>
                <a:spcPts val="600"/>
              </a:spcBef>
              <a:buClr>
                <a:srgbClr val="000000"/>
              </a:buClr>
              <a:buSzPct val="167000"/>
            </a:pPr>
            <a:r>
              <a:rPr lang="en-US" sz="3000" dirty="0">
                <a:solidFill>
                  <a:schemeClr val="bg1"/>
                </a:solidFill>
                <a:latin typeface="Arial" charset="0"/>
                <a:cs typeface="Arial" charset="0"/>
              </a:rPr>
              <a:t>aladirector@ialegion.org</a:t>
            </a:r>
          </a:p>
          <a:p>
            <a:pPr>
              <a:spcBef>
                <a:spcPts val="600"/>
              </a:spcBef>
              <a:buClr>
                <a:srgbClr val="000000"/>
              </a:buClr>
              <a:buSzPct val="167000"/>
            </a:pPr>
            <a:r>
              <a:rPr lang="en-US" sz="3000">
                <a:solidFill>
                  <a:schemeClr val="bg1"/>
                </a:solidFill>
                <a:latin typeface="Arial" charset="0"/>
                <a:cs typeface="Arial" charset="0"/>
              </a:rPr>
              <a:t>Iowaala.org and </a:t>
            </a:r>
            <a:r>
              <a:rPr lang="en-US" sz="3000" dirty="0">
                <a:solidFill>
                  <a:schemeClr val="bg1"/>
                </a:solidFill>
                <a:latin typeface="Arial" charset="0"/>
                <a:cs typeface="Arial" charset="0"/>
              </a:rPr>
              <a:t>iowagirlsstate.org</a:t>
            </a:r>
          </a:p>
          <a:p>
            <a:pPr>
              <a:spcBef>
                <a:spcPts val="600"/>
              </a:spcBef>
              <a:buClr>
                <a:srgbClr val="000000"/>
              </a:buClr>
              <a:buSzPct val="167000"/>
              <a:buNone/>
            </a:pPr>
            <a:r>
              <a:rPr lang="en-US" sz="2400" dirty="0">
                <a:solidFill>
                  <a:schemeClr val="bg1"/>
                </a:solidFill>
                <a:latin typeface="Arial" charset="0"/>
                <a:cs typeface="Arial" charset="0"/>
              </a:rPr>
              <a:t>Girls State Board Members:</a:t>
            </a:r>
          </a:p>
          <a:p>
            <a:pPr>
              <a:spcBef>
                <a:spcPts val="600"/>
              </a:spcBef>
              <a:buClr>
                <a:srgbClr val="000000"/>
              </a:buClr>
              <a:buSzPct val="167000"/>
              <a:buNone/>
            </a:pPr>
            <a:r>
              <a:rPr lang="en-US" sz="2400" dirty="0">
                <a:solidFill>
                  <a:schemeClr val="bg1"/>
                </a:solidFill>
                <a:latin typeface="Arial" charset="0"/>
                <a:cs typeface="Arial" charset="0"/>
              </a:rPr>
              <a:t>Bev Copple, Director</a:t>
            </a:r>
          </a:p>
          <a:p>
            <a:pPr>
              <a:spcBef>
                <a:spcPts val="600"/>
              </a:spcBef>
              <a:buClr>
                <a:srgbClr val="000000"/>
              </a:buClr>
              <a:buSzPct val="167000"/>
              <a:buNone/>
            </a:pPr>
            <a:r>
              <a:rPr lang="en-US" sz="2400" dirty="0">
                <a:solidFill>
                  <a:schemeClr val="bg1"/>
                </a:solidFill>
                <a:latin typeface="Arial" charset="0"/>
                <a:cs typeface="Arial" charset="0"/>
              </a:rPr>
              <a:t>Ann Rehbein</a:t>
            </a:r>
          </a:p>
          <a:p>
            <a:pPr>
              <a:spcBef>
                <a:spcPts val="600"/>
              </a:spcBef>
              <a:buClr>
                <a:srgbClr val="000000"/>
              </a:buClr>
              <a:buSzPct val="167000"/>
              <a:buNone/>
            </a:pPr>
            <a:r>
              <a:rPr lang="en-US" sz="2400" dirty="0">
                <a:solidFill>
                  <a:schemeClr val="bg1"/>
                </a:solidFill>
                <a:latin typeface="Arial" charset="0"/>
                <a:cs typeface="Arial" charset="0"/>
              </a:rPr>
              <a:t>Kim Dixon</a:t>
            </a:r>
          </a:p>
          <a:p>
            <a:pPr>
              <a:spcBef>
                <a:spcPts val="600"/>
              </a:spcBef>
              <a:buClr>
                <a:srgbClr val="000000"/>
              </a:buClr>
              <a:buSzPct val="167000"/>
              <a:buNone/>
            </a:pPr>
            <a:r>
              <a:rPr lang="en-US" sz="2400" dirty="0">
                <a:solidFill>
                  <a:schemeClr val="bg1"/>
                </a:solidFill>
                <a:latin typeface="Arial" charset="0"/>
                <a:cs typeface="Arial" charset="0"/>
              </a:rPr>
              <a:t>Department President</a:t>
            </a:r>
          </a:p>
          <a:p>
            <a:pPr>
              <a:spcBef>
                <a:spcPts val="600"/>
              </a:spcBef>
              <a:buClr>
                <a:srgbClr val="000000"/>
              </a:buClr>
              <a:buSzPct val="167000"/>
              <a:buNone/>
            </a:pPr>
            <a:r>
              <a:rPr lang="en-US" sz="2400" dirty="0">
                <a:solidFill>
                  <a:schemeClr val="bg1"/>
                </a:solidFill>
                <a:latin typeface="Arial" charset="0"/>
                <a:cs typeface="Arial" charset="0"/>
              </a:rPr>
              <a:t>Department Secretary/Treasurer</a:t>
            </a:r>
          </a:p>
        </p:txBody>
      </p:sp>
      <p:pic>
        <p:nvPicPr>
          <p:cNvPr id="7" name="~PP12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16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Founders of Iowa Girls State</a:t>
            </a:r>
            <a:br>
              <a:rPr lang="en-US" dirty="0"/>
            </a:br>
            <a:r>
              <a:rPr lang="en-US" dirty="0"/>
              <a:t>in 1946</a:t>
            </a:r>
          </a:p>
        </p:txBody>
      </p:sp>
      <p:sp>
        <p:nvSpPr>
          <p:cNvPr id="3" name="Text Placeholder 2"/>
          <p:cNvSpPr>
            <a:spLocks noGrp="1"/>
          </p:cNvSpPr>
          <p:nvPr>
            <p:ph type="body" idx="1"/>
          </p:nvPr>
        </p:nvSpPr>
        <p:spPr/>
        <p:txBody>
          <a:bodyPr/>
          <a:lstStyle/>
          <a:p>
            <a:pPr>
              <a:buNone/>
            </a:pPr>
            <a:r>
              <a:rPr lang="en-US" dirty="0">
                <a:solidFill>
                  <a:schemeClr val="bg1"/>
                </a:solidFill>
              </a:rPr>
              <a:t>Leona </a:t>
            </a:r>
            <a:r>
              <a:rPr lang="en-US" dirty="0" err="1">
                <a:solidFill>
                  <a:schemeClr val="bg1"/>
                </a:solidFill>
              </a:rPr>
              <a:t>Ladehoff</a:t>
            </a:r>
            <a:r>
              <a:rPr lang="en-US" dirty="0">
                <a:solidFill>
                  <a:schemeClr val="bg1"/>
                </a:solidFill>
              </a:rPr>
              <a:t>, Clinton, IA</a:t>
            </a:r>
          </a:p>
          <a:p>
            <a:pPr>
              <a:buNone/>
            </a:pPr>
            <a:r>
              <a:rPr lang="en-US" dirty="0">
                <a:solidFill>
                  <a:schemeClr val="bg1"/>
                </a:solidFill>
              </a:rPr>
              <a:t>Margaret </a:t>
            </a:r>
            <a:r>
              <a:rPr lang="en-US" dirty="0" err="1">
                <a:solidFill>
                  <a:schemeClr val="bg1"/>
                </a:solidFill>
              </a:rPr>
              <a:t>Hinderman</a:t>
            </a:r>
            <a:r>
              <a:rPr lang="en-US" dirty="0">
                <a:solidFill>
                  <a:schemeClr val="bg1"/>
                </a:solidFill>
              </a:rPr>
              <a:t>, Wapello, IA</a:t>
            </a:r>
          </a:p>
          <a:p>
            <a:pPr>
              <a:buNone/>
            </a:pPr>
            <a:r>
              <a:rPr lang="en-US" dirty="0">
                <a:solidFill>
                  <a:schemeClr val="bg1"/>
                </a:solidFill>
              </a:rPr>
              <a:t>Margaret Carr, Des Moines, IA</a:t>
            </a:r>
          </a:p>
          <a:p>
            <a:pPr>
              <a:buNone/>
            </a:pPr>
            <a:r>
              <a:rPr lang="en-US" dirty="0" err="1">
                <a:solidFill>
                  <a:schemeClr val="bg1"/>
                </a:solidFill>
              </a:rPr>
              <a:t>Beona</a:t>
            </a:r>
            <a:r>
              <a:rPr lang="en-US" dirty="0">
                <a:solidFill>
                  <a:schemeClr val="bg1"/>
                </a:solidFill>
              </a:rPr>
              <a:t> Young, Bloomfield, IA</a:t>
            </a:r>
          </a:p>
          <a:p>
            <a:pPr>
              <a:buNone/>
            </a:pPr>
            <a:r>
              <a:rPr lang="en-US" dirty="0">
                <a:solidFill>
                  <a:schemeClr val="bg1"/>
                </a:solidFill>
              </a:rPr>
              <a:t>Kay Hanson, Decorah, IA</a:t>
            </a:r>
          </a:p>
        </p:txBody>
      </p:sp>
    </p:spTree>
  </p:cSld>
  <p:clrMapOvr>
    <a:masterClrMapping/>
  </p:clrMapOvr>
  <p:transition spd="slow" advTm="4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Highlights through the years of </a:t>
            </a:r>
            <a:br>
              <a:rPr lang="en-US" dirty="0"/>
            </a:br>
            <a:r>
              <a:rPr lang="en-US" dirty="0"/>
              <a:t>Iowa Girls State</a:t>
            </a:r>
          </a:p>
        </p:txBody>
      </p:sp>
      <p:sp>
        <p:nvSpPr>
          <p:cNvPr id="3" name="Text Placeholder 2"/>
          <p:cNvSpPr>
            <a:spLocks noGrp="1"/>
          </p:cNvSpPr>
          <p:nvPr>
            <p:ph type="body" idx="1"/>
          </p:nvPr>
        </p:nvSpPr>
        <p:spPr>
          <a:xfrm>
            <a:off x="457200" y="1447800"/>
            <a:ext cx="8229600" cy="4967700"/>
          </a:xfrm>
        </p:spPr>
        <p:txBody>
          <a:bodyPr/>
          <a:lstStyle/>
          <a:p>
            <a:pPr>
              <a:buNone/>
            </a:pPr>
            <a:r>
              <a:rPr lang="en-US" sz="2600" dirty="0">
                <a:solidFill>
                  <a:schemeClr val="bg1"/>
                </a:solidFill>
              </a:rPr>
              <a:t>In 1956, Girls </a:t>
            </a:r>
            <a:r>
              <a:rPr lang="en-US" sz="2600" dirty="0" err="1">
                <a:solidFill>
                  <a:schemeClr val="bg1"/>
                </a:solidFill>
              </a:rPr>
              <a:t>Staters</a:t>
            </a:r>
            <a:r>
              <a:rPr lang="en-US" sz="2600" dirty="0">
                <a:solidFill>
                  <a:schemeClr val="bg1"/>
                </a:solidFill>
              </a:rPr>
              <a:t> won money on a television program and used the money to purchase a Girls State banner to fly in front of their dorm.</a:t>
            </a:r>
          </a:p>
          <a:p>
            <a:pPr>
              <a:buNone/>
            </a:pPr>
            <a:r>
              <a:rPr lang="en-US" sz="2600" dirty="0">
                <a:solidFill>
                  <a:schemeClr val="bg1"/>
                </a:solidFill>
              </a:rPr>
              <a:t>In 1966, Hawkeye Girls State was officially changed to Iowa American Legion Auxiliary Girls State.</a:t>
            </a:r>
          </a:p>
          <a:p>
            <a:pPr>
              <a:buNone/>
            </a:pPr>
            <a:r>
              <a:rPr lang="en-US" sz="2600" dirty="0">
                <a:solidFill>
                  <a:schemeClr val="bg1"/>
                </a:solidFill>
              </a:rPr>
              <a:t>In 1970, Iowa Girls State celebrated its silver anniversary with many former Governors returning.  </a:t>
            </a:r>
          </a:p>
          <a:p>
            <a:pPr>
              <a:buNone/>
            </a:pPr>
            <a:r>
              <a:rPr lang="en-US" sz="2600" dirty="0">
                <a:solidFill>
                  <a:schemeClr val="bg1"/>
                </a:solidFill>
              </a:rPr>
              <a:t>In 1974, the Girls State sign was stolen but returned in 1975.</a:t>
            </a:r>
          </a:p>
          <a:p>
            <a:pPr>
              <a:buNone/>
            </a:pPr>
            <a:r>
              <a:rPr lang="en-US" sz="2600" dirty="0">
                <a:solidFill>
                  <a:schemeClr val="bg1"/>
                </a:solidFill>
              </a:rPr>
              <a:t>In 1981, Past Dept President Florence Long presented a plaque to the retiring Governor to be displayed in her High School.  A tradition that continues today. </a:t>
            </a:r>
          </a:p>
        </p:txBody>
      </p:sp>
    </p:spTree>
  </p:cSld>
  <p:clrMapOvr>
    <a:masterClrMapping/>
  </p:clrMapOvr>
  <p:transition spd="slow" advTm="33000"/>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8229600" cy="6186900"/>
          </a:xfrm>
        </p:spPr>
        <p:txBody>
          <a:bodyPr/>
          <a:lstStyle/>
          <a:p>
            <a:pPr>
              <a:buNone/>
            </a:pPr>
            <a:r>
              <a:rPr lang="en-US" sz="2800" dirty="0">
                <a:solidFill>
                  <a:schemeClr val="bg1"/>
                </a:solidFill>
              </a:rPr>
              <a:t>In 1995, Iowa Girls State celebrated its 50</a:t>
            </a:r>
            <a:r>
              <a:rPr lang="en-US" sz="2800" baseline="30000" dirty="0">
                <a:solidFill>
                  <a:schemeClr val="bg1"/>
                </a:solidFill>
              </a:rPr>
              <a:t>th</a:t>
            </a:r>
            <a:r>
              <a:rPr lang="en-US" sz="2800" dirty="0">
                <a:solidFill>
                  <a:schemeClr val="bg1"/>
                </a:solidFill>
              </a:rPr>
              <a:t> anniversary.  A memory book was made listing each Girls State Governor along with their memories of their year as Governor.  All speakers that year were former Girls </a:t>
            </a:r>
            <a:r>
              <a:rPr lang="en-US" sz="2800" dirty="0" err="1">
                <a:solidFill>
                  <a:schemeClr val="bg1"/>
                </a:solidFill>
              </a:rPr>
              <a:t>Staters</a:t>
            </a:r>
            <a:r>
              <a:rPr lang="en-US" sz="2800" dirty="0">
                <a:solidFill>
                  <a:schemeClr val="bg1"/>
                </a:solidFill>
              </a:rPr>
              <a:t> and the Girls State pins were engraved with “50</a:t>
            </a:r>
            <a:r>
              <a:rPr lang="en-US" sz="2800" baseline="30000" dirty="0">
                <a:solidFill>
                  <a:schemeClr val="bg1"/>
                </a:solidFill>
              </a:rPr>
              <a:t>th</a:t>
            </a:r>
            <a:r>
              <a:rPr lang="en-US" sz="2800" dirty="0">
                <a:solidFill>
                  <a:schemeClr val="bg1"/>
                </a:solidFill>
              </a:rPr>
              <a:t> anniversary.”</a:t>
            </a:r>
          </a:p>
          <a:p>
            <a:pPr>
              <a:buNone/>
            </a:pPr>
            <a:r>
              <a:rPr lang="en-US" sz="2800" dirty="0">
                <a:solidFill>
                  <a:schemeClr val="bg1"/>
                </a:solidFill>
              </a:rPr>
              <a:t>In 2005, in honor of the 60</a:t>
            </a:r>
            <a:r>
              <a:rPr lang="en-US" sz="2800" baseline="30000" dirty="0">
                <a:solidFill>
                  <a:schemeClr val="bg1"/>
                </a:solidFill>
              </a:rPr>
              <a:t>th</a:t>
            </a:r>
            <a:r>
              <a:rPr lang="en-US" sz="2800" dirty="0">
                <a:solidFill>
                  <a:schemeClr val="bg1"/>
                </a:solidFill>
              </a:rPr>
              <a:t> anniversary, Iowa Lt Gov Sally Pedersen delivered a proclamation from the Governors office.</a:t>
            </a:r>
          </a:p>
          <a:p>
            <a:pPr>
              <a:buNone/>
            </a:pPr>
            <a:r>
              <a:rPr lang="en-US" sz="2800" dirty="0">
                <a:solidFill>
                  <a:schemeClr val="bg1"/>
                </a:solidFill>
              </a:rPr>
              <a:t>In 2006, the American Flag that was flown during the week she served as Governor, was presented to the retiring Governor at Inauguration.</a:t>
            </a:r>
          </a:p>
        </p:txBody>
      </p:sp>
    </p:spTree>
  </p:cSld>
  <p:clrMapOvr>
    <a:masterClrMapping/>
  </p:clrMapOvr>
  <p:transition spd="slow" advTm="30000"/>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Locations and size of </a:t>
            </a:r>
            <a:br>
              <a:rPr lang="en-US" dirty="0"/>
            </a:br>
            <a:r>
              <a:rPr lang="en-US" dirty="0"/>
              <a:t>Iowa Girls State</a:t>
            </a:r>
          </a:p>
        </p:txBody>
      </p:sp>
      <p:sp>
        <p:nvSpPr>
          <p:cNvPr id="3" name="Text Placeholder 2"/>
          <p:cNvSpPr>
            <a:spLocks noGrp="1"/>
          </p:cNvSpPr>
          <p:nvPr>
            <p:ph type="body" idx="1"/>
          </p:nvPr>
        </p:nvSpPr>
        <p:spPr/>
        <p:txBody>
          <a:bodyPr/>
          <a:lstStyle/>
          <a:p>
            <a:r>
              <a:rPr lang="en-US" sz="2800" dirty="0">
                <a:solidFill>
                  <a:schemeClr val="bg1"/>
                </a:solidFill>
              </a:rPr>
              <a:t>Grandview College, Des Moines</a:t>
            </a:r>
          </a:p>
          <a:p>
            <a:pPr>
              <a:buNone/>
            </a:pPr>
            <a:r>
              <a:rPr lang="en-US" sz="2800" dirty="0">
                <a:solidFill>
                  <a:schemeClr val="bg1"/>
                </a:solidFill>
              </a:rPr>
              <a:t>				 100 girls</a:t>
            </a:r>
          </a:p>
          <a:p>
            <a:r>
              <a:rPr lang="en-US" sz="2800" dirty="0">
                <a:solidFill>
                  <a:schemeClr val="bg1"/>
                </a:solidFill>
              </a:rPr>
              <a:t>Grinnell College, Grinnell</a:t>
            </a:r>
          </a:p>
          <a:p>
            <a:pPr>
              <a:buNone/>
            </a:pPr>
            <a:r>
              <a:rPr lang="en-US" sz="2800" dirty="0">
                <a:solidFill>
                  <a:schemeClr val="bg1"/>
                </a:solidFill>
              </a:rPr>
              <a:t>				Up to 285 girls</a:t>
            </a:r>
          </a:p>
          <a:p>
            <a:r>
              <a:rPr lang="en-US" sz="2800" dirty="0">
                <a:solidFill>
                  <a:schemeClr val="bg1"/>
                </a:solidFill>
              </a:rPr>
              <a:t>University of Northern Iowa, Cedar Falls</a:t>
            </a:r>
          </a:p>
          <a:p>
            <a:pPr>
              <a:buNone/>
            </a:pPr>
            <a:r>
              <a:rPr lang="en-US" sz="2800" dirty="0">
                <a:solidFill>
                  <a:schemeClr val="bg1"/>
                </a:solidFill>
              </a:rPr>
              <a:t>				Up to 320 girls</a:t>
            </a:r>
          </a:p>
          <a:p>
            <a:r>
              <a:rPr lang="en-US" sz="2800" dirty="0">
                <a:solidFill>
                  <a:schemeClr val="bg1"/>
                </a:solidFill>
              </a:rPr>
              <a:t>Iowa State University, Ames </a:t>
            </a:r>
          </a:p>
          <a:p>
            <a:pPr>
              <a:buNone/>
            </a:pPr>
            <a:r>
              <a:rPr lang="en-US" sz="2800" dirty="0">
                <a:solidFill>
                  <a:schemeClr val="bg1"/>
                </a:solidFill>
              </a:rPr>
              <a:t>				Up to 350 girls </a:t>
            </a:r>
          </a:p>
          <a:p>
            <a:r>
              <a:rPr lang="en-US" sz="2800" dirty="0">
                <a:solidFill>
                  <a:schemeClr val="bg1"/>
                </a:solidFill>
              </a:rPr>
              <a:t>Drake University  Up to 350 girls</a:t>
            </a:r>
          </a:p>
          <a:p>
            <a:pPr>
              <a:buNone/>
            </a:pPr>
            <a:endParaRPr lang="en-US" sz="2800" dirty="0">
              <a:solidFill>
                <a:schemeClr val="bg1"/>
              </a:solidFill>
            </a:endParaRPr>
          </a:p>
          <a:p>
            <a:pPr>
              <a:buNone/>
            </a:pPr>
            <a:endParaRPr lang="en-US" dirty="0">
              <a:solidFill>
                <a:schemeClr val="bg1"/>
              </a:solidFill>
            </a:endParaRPr>
          </a:p>
        </p:txBody>
      </p:sp>
    </p:spTree>
  </p:cSld>
  <p:clrMapOvr>
    <a:masterClrMapping/>
  </p:clrMapOvr>
  <p:transition spd="slow" advTm="1200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But what really is Iowa Girls State?</a:t>
            </a:r>
          </a:p>
        </p:txBody>
      </p:sp>
      <p:sp>
        <p:nvSpPr>
          <p:cNvPr id="6147" name="Text Placeholder 2"/>
          <p:cNvSpPr txBox="1">
            <a:spLocks noGrp="1"/>
          </p:cNvSpPr>
          <p:nvPr>
            <p:ph type="body" idx="1"/>
          </p:nvPr>
        </p:nvSpPr>
        <p:spPr>
          <a:xfrm>
            <a:off x="457200" y="1600200"/>
            <a:ext cx="8229600" cy="4967288"/>
          </a:xfrm>
        </p:spPr>
        <p:txBody>
          <a:bodyPr rtlCol="0">
            <a:normAutofit/>
          </a:bodyPr>
          <a:lstStyle/>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It is a study of </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City Government</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County Government</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State Government</a:t>
            </a:r>
          </a:p>
          <a:p>
            <a:pPr fontAlgn="auto">
              <a:spcBef>
                <a:spcPts val="600"/>
              </a:spcBef>
              <a:spcAft>
                <a:spcPts val="0"/>
              </a:spcAft>
              <a:buClr>
                <a:srgbClr val="000000"/>
              </a:buClr>
              <a:buSzPct val="167000"/>
              <a:buFont typeface="Arial" pitchFamily="34" charset="0"/>
              <a:buChar char="•"/>
              <a:defRPr/>
            </a:pPr>
            <a:endParaRPr lang="en-US" sz="3000" dirty="0">
              <a:solidFill>
                <a:schemeClr val="bg1"/>
              </a:solidFill>
              <a:latin typeface="Arial" charset="0"/>
              <a:cs typeface="Arial" charset="0"/>
            </a:endParaRPr>
          </a:p>
          <a:p>
            <a:pPr fontAlgn="auto">
              <a:spcBef>
                <a:spcPts val="600"/>
              </a:spcBef>
              <a:spcAft>
                <a:spcPts val="0"/>
              </a:spcAft>
              <a:buClr>
                <a:srgbClr val="000000"/>
              </a:buClr>
              <a:buSzPct val="167000"/>
              <a:buFont typeface="Arial" pitchFamily="34" charset="0"/>
              <a:buChar char="•"/>
              <a:defRPr/>
            </a:pPr>
            <a:endParaRPr lang="en-US" sz="3000" dirty="0">
              <a:solidFill>
                <a:schemeClr val="bg1"/>
              </a:solidFill>
              <a:latin typeface="Arial" charset="0"/>
              <a:cs typeface="Arial" charset="0"/>
            </a:endParaRPr>
          </a:p>
        </p:txBody>
      </p:sp>
      <p:pic>
        <p:nvPicPr>
          <p:cNvPr id="7" name="~PP39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5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FF0000"/>
      </a:accent1>
      <a:accent2>
        <a:srgbClr val="FF0000"/>
      </a:accent2>
      <a:accent3>
        <a:srgbClr val="FF0000"/>
      </a:accent3>
      <a:accent4>
        <a:srgbClr val="FF0000"/>
      </a:accent4>
      <a:accent5>
        <a:srgbClr val="FF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528</TotalTime>
  <Words>1890</Words>
  <Application>Microsoft Office PowerPoint</Application>
  <PresentationFormat>On-screen Show (4:3)</PresentationFormat>
  <Paragraphs>225</Paragraphs>
  <Slides>49</Slides>
  <Notes>17</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Courier New</vt:lpstr>
      <vt:lpstr>Office Theme</vt:lpstr>
      <vt:lpstr>PowerPoint Presentation</vt:lpstr>
      <vt:lpstr>Iowa American Legion Auxiliary Girls State</vt:lpstr>
      <vt:lpstr>Welcome!</vt:lpstr>
      <vt:lpstr>History of Iowa Girls State</vt:lpstr>
      <vt:lpstr>Founders of Iowa Girls State in 1946</vt:lpstr>
      <vt:lpstr>Highlights through the years of  Iowa Girls State</vt:lpstr>
      <vt:lpstr>PowerPoint Presentation</vt:lpstr>
      <vt:lpstr>Locations and size of  Iowa Girls State</vt:lpstr>
      <vt:lpstr>But what really is Iowa Girls State?</vt:lpstr>
      <vt:lpstr>City Government</vt:lpstr>
      <vt:lpstr>You will be a citizen  of one of these Cities</vt:lpstr>
      <vt:lpstr>County Government</vt:lpstr>
      <vt:lpstr>Counties of Iowa Girls State</vt:lpstr>
      <vt:lpstr>State Government</vt:lpstr>
      <vt:lpstr>Mythical State of  Iowa Girls State</vt:lpstr>
      <vt:lpstr>When do I need to arrive? </vt:lpstr>
      <vt:lpstr>PowerPoint Presentation</vt:lpstr>
      <vt:lpstr>PowerPoint Presentation</vt:lpstr>
      <vt:lpstr>PowerPoint Presentation</vt:lpstr>
      <vt:lpstr>  Sunday Activities</vt:lpstr>
      <vt:lpstr>PowerPoint Presentation</vt:lpstr>
      <vt:lpstr>   Monday</vt:lpstr>
      <vt:lpstr>PowerPoint Presentation</vt:lpstr>
      <vt:lpstr>   Tuesday</vt:lpstr>
      <vt:lpstr>PowerPoint Presentation</vt:lpstr>
      <vt:lpstr>   Wednesday</vt:lpstr>
      <vt:lpstr>PowerPoint Presentation</vt:lpstr>
      <vt:lpstr>   Thursday</vt:lpstr>
      <vt:lpstr>PowerPoint Presentation</vt:lpstr>
      <vt:lpstr>PowerPoint Presentation</vt:lpstr>
      <vt:lpstr>   Friday</vt:lpstr>
      <vt:lpstr>PowerPoint Presentation</vt:lpstr>
      <vt:lpstr>Inauguration Information</vt:lpstr>
      <vt:lpstr>PowerPoint Presentation</vt:lpstr>
      <vt:lpstr>  Everyday Activities</vt:lpstr>
      <vt:lpstr>PowerPoint Presentation</vt:lpstr>
      <vt:lpstr>Girls State Schedule Overview </vt:lpstr>
      <vt:lpstr>  Flag Ceremony </vt:lpstr>
      <vt:lpstr>  Service Projects </vt:lpstr>
      <vt:lpstr>PowerPoint Presentation</vt:lpstr>
      <vt:lpstr>      The Power of Your Vote</vt:lpstr>
      <vt:lpstr>PowerPoint Presentation</vt:lpstr>
      <vt:lpstr>Suggested Packing for Girls State</vt:lpstr>
      <vt:lpstr>PowerPoint Presentation</vt:lpstr>
      <vt:lpstr>PowerPoint Presentation</vt:lpstr>
      <vt:lpstr>  Other Points of Interest</vt:lpstr>
      <vt:lpstr>Samsung Scholarship Information</vt:lpstr>
      <vt:lpstr>Iowa American Legion Auxiliary     Girls State </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Riggle</dc:creator>
  <cp:lastModifiedBy>Ann Rehbein</cp:lastModifiedBy>
  <cp:revision>58</cp:revision>
  <dcterms:modified xsi:type="dcterms:W3CDTF">2023-12-11T21:23:25Z</dcterms:modified>
  <cp:contentStatus/>
</cp:coreProperties>
</file>